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60" r:id="rId1"/>
    <p:sldMasterId id="2147483678" r:id="rId2"/>
  </p:sldMasterIdLst>
  <p:notesMasterIdLst>
    <p:notesMasterId r:id="rId21"/>
  </p:notesMasterIdLst>
  <p:sldIdLst>
    <p:sldId id="329" r:id="rId3"/>
    <p:sldId id="716" r:id="rId4"/>
    <p:sldId id="717" r:id="rId5"/>
    <p:sldId id="947" r:id="rId6"/>
    <p:sldId id="718" r:id="rId7"/>
    <p:sldId id="330" r:id="rId8"/>
    <p:sldId id="734" r:id="rId9"/>
    <p:sldId id="688" r:id="rId10"/>
    <p:sldId id="325" r:id="rId11"/>
    <p:sldId id="684" r:id="rId12"/>
    <p:sldId id="695" r:id="rId13"/>
    <p:sldId id="721" r:id="rId14"/>
    <p:sldId id="728" r:id="rId15"/>
    <p:sldId id="724" r:id="rId16"/>
    <p:sldId id="733" r:id="rId17"/>
    <p:sldId id="726" r:id="rId18"/>
    <p:sldId id="735" r:id="rId19"/>
    <p:sldId id="261"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B56576-1853-4AD4-823D-8DD30B3404F3}">
          <p14:sldIdLst>
            <p14:sldId id="329"/>
            <p14:sldId id="716"/>
            <p14:sldId id="717"/>
            <p14:sldId id="947"/>
            <p14:sldId id="718"/>
            <p14:sldId id="330"/>
            <p14:sldId id="734"/>
            <p14:sldId id="688"/>
            <p14:sldId id="325"/>
            <p14:sldId id="684"/>
            <p14:sldId id="695"/>
            <p14:sldId id="721"/>
            <p14:sldId id="728"/>
            <p14:sldId id="724"/>
            <p14:sldId id="733"/>
            <p14:sldId id="726"/>
            <p14:sldId id="735"/>
          </p14:sldIdLst>
        </p14:section>
        <p14:section name="Untitled Section" id="{AE69C9E4-0120-4C98-8008-4FE5766ACC5D}">
          <p14:sldIdLst>
            <p14:sldId id="2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vin Pillay" initials="PP" lastIdx="4" clrIdx="0">
    <p:extLst>
      <p:ext uri="{19B8F6BF-5375-455C-9EA6-DF929625EA0E}">
        <p15:presenceInfo xmlns:p15="http://schemas.microsoft.com/office/powerpoint/2012/main" userId="S-1-5-21-1123561945-790525478-725345543-1647" providerId="AD"/>
      </p:ext>
    </p:extLst>
  </p:cmAuthor>
  <p:cmAuthor id="2" name="Jabulani Ngubane" initials="JN" lastIdx="1" clrIdx="1">
    <p:extLst>
      <p:ext uri="{19B8F6BF-5375-455C-9EA6-DF929625EA0E}">
        <p15:presenceInfo xmlns:p15="http://schemas.microsoft.com/office/powerpoint/2012/main" userId="S-1-5-21-3915157529-123335890-4247012418-2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4F4AC7-C2CD-4687-8445-D70AF47C78DB}" v="427" dt="2025-04-23T08:28:05.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2286" autoAdjust="0"/>
  </p:normalViewPr>
  <p:slideViewPr>
    <p:cSldViewPr snapToGrid="0">
      <p:cViewPr varScale="1">
        <p:scale>
          <a:sx n="74" d="100"/>
          <a:sy n="74" d="100"/>
        </p:scale>
        <p:origin x="376" y="56"/>
      </p:cViewPr>
      <p:guideLst/>
    </p:cSldViewPr>
  </p:slideViewPr>
  <p:notesTextViewPr>
    <p:cViewPr>
      <p:scale>
        <a:sx n="1" d="1"/>
        <a:sy n="1" d="1"/>
      </p:scale>
      <p:origin x="0" y="0"/>
    </p:cViewPr>
  </p:notesTextViewPr>
  <p:sorterViewPr>
    <p:cViewPr varScale="1">
      <p:scale>
        <a:sx n="100" d="100"/>
        <a:sy n="100" d="100"/>
      </p:scale>
      <p:origin x="0" y="-38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eki Mabika" userId="6dfa0315-de94-4554-bf78-cf54a9496b88" providerId="ADAL" clId="{FC4F4AC7-C2CD-4687-8445-D70AF47C78DB}"/>
    <pc:docChg chg="addSld modSld">
      <pc:chgData name="Bheki Mabika" userId="6dfa0315-de94-4554-bf78-cf54a9496b88" providerId="ADAL" clId="{FC4F4AC7-C2CD-4687-8445-D70AF47C78DB}" dt="2025-04-23T08:43:32.641" v="433" actId="20577"/>
      <pc:docMkLst>
        <pc:docMk/>
      </pc:docMkLst>
      <pc:sldChg chg="modSp mod">
        <pc:chgData name="Bheki Mabika" userId="6dfa0315-de94-4554-bf78-cf54a9496b88" providerId="ADAL" clId="{FC4F4AC7-C2CD-4687-8445-D70AF47C78DB}" dt="2025-04-23T08:41:30.892" v="429" actId="1036"/>
        <pc:sldMkLst>
          <pc:docMk/>
          <pc:sldMk cId="3518003735" sldId="325"/>
        </pc:sldMkLst>
        <pc:picChg chg="mod">
          <ac:chgData name="Bheki Mabika" userId="6dfa0315-de94-4554-bf78-cf54a9496b88" providerId="ADAL" clId="{FC4F4AC7-C2CD-4687-8445-D70AF47C78DB}" dt="2025-04-23T08:41:30.892" v="429" actId="1036"/>
          <ac:picMkLst>
            <pc:docMk/>
            <pc:sldMk cId="3518003735" sldId="325"/>
            <ac:picMk id="3" creationId="{42451C7E-4298-CC77-2FE6-0A73E0FC237F}"/>
          </ac:picMkLst>
        </pc:picChg>
      </pc:sldChg>
      <pc:sldChg chg="modSp">
        <pc:chgData name="Bheki Mabika" userId="6dfa0315-de94-4554-bf78-cf54a9496b88" providerId="ADAL" clId="{FC4F4AC7-C2CD-4687-8445-D70AF47C78DB}" dt="2025-04-23T08:23:36.641" v="425" actId="313"/>
        <pc:sldMkLst>
          <pc:docMk/>
          <pc:sldMk cId="4197425092" sldId="718"/>
        </pc:sldMkLst>
        <pc:graphicFrameChg chg="mod">
          <ac:chgData name="Bheki Mabika" userId="6dfa0315-de94-4554-bf78-cf54a9496b88" providerId="ADAL" clId="{FC4F4AC7-C2CD-4687-8445-D70AF47C78DB}" dt="2025-04-23T08:23:36.641" v="425" actId="313"/>
          <ac:graphicFrameMkLst>
            <pc:docMk/>
            <pc:sldMk cId="4197425092" sldId="718"/>
            <ac:graphicFrameMk id="3" creationId="{2C630E9E-87C5-6023-3E8F-EFCB4C046D4C}"/>
          </ac:graphicFrameMkLst>
        </pc:graphicFrameChg>
      </pc:sldChg>
      <pc:sldChg chg="modSp mod">
        <pc:chgData name="Bheki Mabika" userId="6dfa0315-de94-4554-bf78-cf54a9496b88" providerId="ADAL" clId="{FC4F4AC7-C2CD-4687-8445-D70AF47C78DB}" dt="2025-04-23T08:43:32.641" v="433" actId="20577"/>
        <pc:sldMkLst>
          <pc:docMk/>
          <pc:sldMk cId="1818505112" sldId="728"/>
        </pc:sldMkLst>
        <pc:graphicFrameChg chg="modGraphic">
          <ac:chgData name="Bheki Mabika" userId="6dfa0315-de94-4554-bf78-cf54a9496b88" providerId="ADAL" clId="{FC4F4AC7-C2CD-4687-8445-D70AF47C78DB}" dt="2025-04-23T08:43:32.641" v="433" actId="20577"/>
          <ac:graphicFrameMkLst>
            <pc:docMk/>
            <pc:sldMk cId="1818505112" sldId="728"/>
            <ac:graphicFrameMk id="5" creationId="{707E5171-C4E3-6D05-AD33-F8E3890D0B4D}"/>
          </ac:graphicFrameMkLst>
        </pc:graphicFrameChg>
      </pc:sldChg>
      <pc:sldChg chg="add">
        <pc:chgData name="Bheki Mabika" userId="6dfa0315-de94-4554-bf78-cf54a9496b88" providerId="ADAL" clId="{FC4F4AC7-C2CD-4687-8445-D70AF47C78DB}" dt="2025-04-23T08:28:05.366" v="426"/>
        <pc:sldMkLst>
          <pc:docMk/>
          <pc:sldMk cId="394624954" sldId="94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D2BD0B-6634-45E9-BD32-62EBE3ECCB75}" type="doc">
      <dgm:prSet loTypeId="urn:microsoft.com/office/officeart/2005/8/layout/list1" loCatId="list" qsTypeId="urn:microsoft.com/office/officeart/2005/8/quickstyle/simple1" qsCatId="simple" csTypeId="urn:microsoft.com/office/officeart/2005/8/colors/accent1_2" csCatId="accent1" phldr="1"/>
      <dgm:spPr/>
    </dgm:pt>
    <dgm:pt modelId="{0AE2254D-50C9-4BDA-ADEC-B66CDE6DEE87}">
      <dgm:prSet phldrT="[Text]"/>
      <dgm:spPr/>
      <dgm:t>
        <a:bodyPr/>
        <a:lstStyle/>
        <a:p>
          <a:r>
            <a:rPr lang="en-ZA" dirty="0"/>
            <a:t>Vision</a:t>
          </a:r>
        </a:p>
      </dgm:t>
    </dgm:pt>
    <dgm:pt modelId="{39921677-E4F2-4109-BBB5-B654AE9AC601}" type="parTrans" cxnId="{A1557E38-B9D7-4403-8FCF-F52C608B7534}">
      <dgm:prSet/>
      <dgm:spPr/>
      <dgm:t>
        <a:bodyPr/>
        <a:lstStyle/>
        <a:p>
          <a:endParaRPr lang="en-ZA"/>
        </a:p>
      </dgm:t>
    </dgm:pt>
    <dgm:pt modelId="{E7A01F2E-C19F-4F02-97DF-3F6F23F06D41}" type="sibTrans" cxnId="{A1557E38-B9D7-4403-8FCF-F52C608B7534}">
      <dgm:prSet/>
      <dgm:spPr/>
      <dgm:t>
        <a:bodyPr/>
        <a:lstStyle/>
        <a:p>
          <a:endParaRPr lang="en-ZA"/>
        </a:p>
      </dgm:t>
    </dgm:pt>
    <dgm:pt modelId="{9378A5F4-346B-440F-B57E-6BF070DCFD15}">
      <dgm:prSet phldrT="[Text]"/>
      <dgm:spPr/>
      <dgm:t>
        <a:bodyPr/>
        <a:lstStyle/>
        <a:p>
          <a:r>
            <a:rPr lang="en-ZA" dirty="0"/>
            <a:t>Mission</a:t>
          </a:r>
        </a:p>
      </dgm:t>
    </dgm:pt>
    <dgm:pt modelId="{EB9159F4-EED6-48B0-A35E-73E7C533651C}" type="parTrans" cxnId="{ACC4F318-F8E2-4207-BA0A-910C718B4449}">
      <dgm:prSet/>
      <dgm:spPr/>
      <dgm:t>
        <a:bodyPr/>
        <a:lstStyle/>
        <a:p>
          <a:endParaRPr lang="en-ZA"/>
        </a:p>
      </dgm:t>
    </dgm:pt>
    <dgm:pt modelId="{2D7EDCE7-0819-48E1-9F9E-D0DF6A7E55C8}" type="sibTrans" cxnId="{ACC4F318-F8E2-4207-BA0A-910C718B4449}">
      <dgm:prSet/>
      <dgm:spPr/>
      <dgm:t>
        <a:bodyPr/>
        <a:lstStyle/>
        <a:p>
          <a:endParaRPr lang="en-ZA"/>
        </a:p>
      </dgm:t>
    </dgm:pt>
    <dgm:pt modelId="{61B349EB-B695-4A5D-B248-9F2E54A26E8D}">
      <dgm:prSet phldrT="[Text]"/>
      <dgm:spPr/>
      <dgm:t>
        <a:bodyPr/>
        <a:lstStyle/>
        <a:p>
          <a:r>
            <a:rPr lang="en-ZA" dirty="0"/>
            <a:t>Objective</a:t>
          </a:r>
        </a:p>
      </dgm:t>
    </dgm:pt>
    <dgm:pt modelId="{4713CF9F-289D-43C2-BDA0-70A753D91E69}" type="parTrans" cxnId="{75A00C13-F790-4884-92A5-AEADBA49ED79}">
      <dgm:prSet/>
      <dgm:spPr/>
      <dgm:t>
        <a:bodyPr/>
        <a:lstStyle/>
        <a:p>
          <a:endParaRPr lang="en-ZA"/>
        </a:p>
      </dgm:t>
    </dgm:pt>
    <dgm:pt modelId="{3B2ED1A3-46F8-4ED6-AFA7-A5274651A6B5}" type="sibTrans" cxnId="{75A00C13-F790-4884-92A5-AEADBA49ED79}">
      <dgm:prSet/>
      <dgm:spPr/>
      <dgm:t>
        <a:bodyPr/>
        <a:lstStyle/>
        <a:p>
          <a:endParaRPr lang="en-ZA"/>
        </a:p>
      </dgm:t>
    </dgm:pt>
    <dgm:pt modelId="{3904719F-5383-42F9-AE85-8AB1936D7ED4}">
      <dgm:prSet/>
      <dgm:spPr/>
      <dgm:t>
        <a:bodyPr/>
        <a:lstStyle/>
        <a:p>
          <a:r>
            <a:rPr lang="en-GB" dirty="0"/>
            <a:t>To protect, conserve, and present the Park</a:t>
          </a:r>
          <a:endParaRPr lang="en-ZA" dirty="0"/>
        </a:p>
      </dgm:t>
    </dgm:pt>
    <dgm:pt modelId="{31633C93-0449-4929-83A8-954156394B5B}" type="parTrans" cxnId="{30B0DE3B-12E5-491F-BC11-1C3896AE0F09}">
      <dgm:prSet/>
      <dgm:spPr/>
      <dgm:t>
        <a:bodyPr/>
        <a:lstStyle/>
        <a:p>
          <a:endParaRPr lang="en-ZA"/>
        </a:p>
      </dgm:t>
    </dgm:pt>
    <dgm:pt modelId="{F4DF24E9-420C-4A1E-8E3A-E32FC3C71E67}" type="sibTrans" cxnId="{30B0DE3B-12E5-491F-BC11-1C3896AE0F09}">
      <dgm:prSet/>
      <dgm:spPr/>
      <dgm:t>
        <a:bodyPr/>
        <a:lstStyle/>
        <a:p>
          <a:endParaRPr lang="en-ZA"/>
        </a:p>
      </dgm:t>
    </dgm:pt>
    <dgm:pt modelId="{5F077A0E-B5CF-40BA-8E63-0F73788E319A}">
      <dgm:prSet/>
      <dgm:spPr/>
      <dgm:t>
        <a:bodyPr/>
        <a:lstStyle/>
        <a:p>
          <a:r>
            <a:rPr lang="en-GB" dirty="0"/>
            <a:t>To promote and facilitate optimal tourism and related development in Park</a:t>
          </a:r>
          <a:endParaRPr lang="en-ZA" dirty="0"/>
        </a:p>
      </dgm:t>
    </dgm:pt>
    <dgm:pt modelId="{8028277B-2DCF-4D09-AFFB-AB8A29CC875E}" type="parTrans" cxnId="{CD0C62F1-23A6-473D-A4FF-C0096B42A8DB}">
      <dgm:prSet/>
      <dgm:spPr/>
      <dgm:t>
        <a:bodyPr/>
        <a:lstStyle/>
        <a:p>
          <a:endParaRPr lang="en-ZA"/>
        </a:p>
      </dgm:t>
    </dgm:pt>
    <dgm:pt modelId="{AACA1D54-F98E-4435-86B1-91B69FBCE817}" type="sibTrans" cxnId="{CD0C62F1-23A6-473D-A4FF-C0096B42A8DB}">
      <dgm:prSet/>
      <dgm:spPr/>
      <dgm:t>
        <a:bodyPr/>
        <a:lstStyle/>
        <a:p>
          <a:endParaRPr lang="en-ZA"/>
        </a:p>
      </dgm:t>
    </dgm:pt>
    <dgm:pt modelId="{CB9C55E4-A5D2-41C2-878D-E46CEF5C7421}">
      <dgm:prSet/>
      <dgm:spPr/>
      <dgm:t>
        <a:bodyPr/>
        <a:lstStyle/>
        <a:p>
          <a:r>
            <a:rPr lang="en-GB" dirty="0"/>
            <a:t>To encourage job creation and ensure benefit flow to communities</a:t>
          </a:r>
          <a:endParaRPr lang="en-ZA" dirty="0"/>
        </a:p>
      </dgm:t>
    </dgm:pt>
    <dgm:pt modelId="{F82F5BEA-EFD5-4089-8219-143355D5A43F}" type="parTrans" cxnId="{7AB3AB3B-EBB2-4597-89B5-A9F5B98A0BC9}">
      <dgm:prSet/>
      <dgm:spPr/>
      <dgm:t>
        <a:bodyPr/>
        <a:lstStyle/>
        <a:p>
          <a:endParaRPr lang="en-ZA"/>
        </a:p>
      </dgm:t>
    </dgm:pt>
    <dgm:pt modelId="{71B53CEA-DD96-4DD6-8286-1B4BD7830A80}" type="sibTrans" cxnId="{7AB3AB3B-EBB2-4597-89B5-A9F5B98A0BC9}">
      <dgm:prSet/>
      <dgm:spPr/>
      <dgm:t>
        <a:bodyPr/>
        <a:lstStyle/>
        <a:p>
          <a:endParaRPr lang="en-ZA"/>
        </a:p>
      </dgm:t>
    </dgm:pt>
    <dgm:pt modelId="{DB0CFBB2-25C2-418E-96DE-E4633C91E083}">
      <dgm:prSet/>
      <dgm:spPr/>
      <dgm:t>
        <a:bodyPr/>
        <a:lstStyle/>
        <a:p>
          <a:r>
            <a:rPr lang="en-GB" dirty="0"/>
            <a:t>To financial sustainability.</a:t>
          </a:r>
          <a:endParaRPr lang="en-ZA" dirty="0"/>
        </a:p>
      </dgm:t>
    </dgm:pt>
    <dgm:pt modelId="{1AA89230-FEE7-49B4-817A-FE9C88EE91E0}" type="parTrans" cxnId="{DE3D68C8-49D8-41C9-8F7F-49AC932B25C7}">
      <dgm:prSet/>
      <dgm:spPr/>
      <dgm:t>
        <a:bodyPr/>
        <a:lstStyle/>
        <a:p>
          <a:endParaRPr lang="en-ZA"/>
        </a:p>
      </dgm:t>
    </dgm:pt>
    <dgm:pt modelId="{1213D87E-CC66-4913-8056-B1858ADBC06D}" type="sibTrans" cxnId="{DE3D68C8-49D8-41C9-8F7F-49AC932B25C7}">
      <dgm:prSet/>
      <dgm:spPr/>
      <dgm:t>
        <a:bodyPr/>
        <a:lstStyle/>
        <a:p>
          <a:endParaRPr lang="en-ZA"/>
        </a:p>
      </dgm:t>
    </dgm:pt>
    <dgm:pt modelId="{CD2E3BCD-C274-4E31-AA24-3ADC179DB2BC}">
      <dgm:prSet/>
      <dgm:spPr/>
      <dgm:t>
        <a:bodyPr/>
        <a:lstStyle/>
        <a:p>
          <a:r>
            <a:rPr lang="en-ZA" dirty="0"/>
            <a:t>A renowned World Heritage Site, where wonders never End</a:t>
          </a:r>
        </a:p>
      </dgm:t>
    </dgm:pt>
    <dgm:pt modelId="{8B71228D-A364-4745-9128-4E96D6E4713E}" type="parTrans" cxnId="{8BCA7AFD-2F5C-4598-B9CF-55EC85AECE84}">
      <dgm:prSet/>
      <dgm:spPr/>
      <dgm:t>
        <a:bodyPr/>
        <a:lstStyle/>
        <a:p>
          <a:endParaRPr lang="en-ZA"/>
        </a:p>
      </dgm:t>
    </dgm:pt>
    <dgm:pt modelId="{2BC12277-2639-4F69-B392-E45E7264C966}" type="sibTrans" cxnId="{8BCA7AFD-2F5C-4598-B9CF-55EC85AECE84}">
      <dgm:prSet/>
      <dgm:spPr/>
      <dgm:t>
        <a:bodyPr/>
        <a:lstStyle/>
        <a:p>
          <a:endParaRPr lang="en-ZA"/>
        </a:p>
      </dgm:t>
    </dgm:pt>
    <dgm:pt modelId="{DD1E5B7A-B7B2-42EC-979A-329C4FE73B0C}">
      <dgm:prSet/>
      <dgm:spPr/>
      <dgm:t>
        <a:bodyPr/>
        <a:lstStyle/>
        <a:p>
          <a:r>
            <a:rPr lang="en-ZA" dirty="0"/>
            <a:t>To be a World Heritage Site celebrated for its sustainable conservation practices, offering unparalleled experiences and equitable sharing of benefits. Through applying sustainable commercialization practices, biodiversity conservation and community development to protect, preserve and present iSimangaliso Wetland Park for local and global appreciation. </a:t>
          </a:r>
        </a:p>
      </dgm:t>
    </dgm:pt>
    <dgm:pt modelId="{6ADFA80A-B643-4101-84DA-E3BF4E20E590}" type="parTrans" cxnId="{3722C5D1-2931-4986-9E47-E56664ABDB2A}">
      <dgm:prSet/>
      <dgm:spPr/>
      <dgm:t>
        <a:bodyPr/>
        <a:lstStyle/>
        <a:p>
          <a:endParaRPr lang="en-ZA"/>
        </a:p>
      </dgm:t>
    </dgm:pt>
    <dgm:pt modelId="{0FEA8AA0-8696-4EAD-9359-F8B8B9982717}" type="sibTrans" cxnId="{3722C5D1-2931-4986-9E47-E56664ABDB2A}">
      <dgm:prSet/>
      <dgm:spPr/>
      <dgm:t>
        <a:bodyPr/>
        <a:lstStyle/>
        <a:p>
          <a:endParaRPr lang="en-ZA"/>
        </a:p>
      </dgm:t>
    </dgm:pt>
    <dgm:pt modelId="{98D67BC1-6CAF-4F2F-A7C1-1363C61DD5BA}">
      <dgm:prSet/>
      <dgm:spPr/>
      <dgm:t>
        <a:bodyPr/>
        <a:lstStyle/>
        <a:p>
          <a:endParaRPr lang="en-ZA" dirty="0"/>
        </a:p>
      </dgm:t>
    </dgm:pt>
    <dgm:pt modelId="{2CA63536-7F05-4AFF-8A11-7E29207F1381}" type="parTrans" cxnId="{5BB409A1-AA9C-4ED8-BFF4-7B4BAEA7478E}">
      <dgm:prSet/>
      <dgm:spPr/>
      <dgm:t>
        <a:bodyPr/>
        <a:lstStyle/>
        <a:p>
          <a:endParaRPr lang="en-ZA"/>
        </a:p>
      </dgm:t>
    </dgm:pt>
    <dgm:pt modelId="{29874174-3081-4078-8C5E-D45C7B819B7B}" type="sibTrans" cxnId="{5BB409A1-AA9C-4ED8-BFF4-7B4BAEA7478E}">
      <dgm:prSet/>
      <dgm:spPr/>
      <dgm:t>
        <a:bodyPr/>
        <a:lstStyle/>
        <a:p>
          <a:endParaRPr lang="en-ZA"/>
        </a:p>
      </dgm:t>
    </dgm:pt>
    <dgm:pt modelId="{9E00D5AD-EBE7-419B-8F7E-68E15E2B46D0}">
      <dgm:prSet/>
      <dgm:spPr/>
      <dgm:t>
        <a:bodyPr/>
        <a:lstStyle/>
        <a:p>
          <a:endParaRPr lang="en-ZA" dirty="0"/>
        </a:p>
      </dgm:t>
    </dgm:pt>
    <dgm:pt modelId="{1DDAA889-5F59-4901-9EA2-8438B371D070}" type="parTrans" cxnId="{4AFD70A1-3BBE-47E1-B95F-F1162D1DBEF1}">
      <dgm:prSet/>
      <dgm:spPr/>
      <dgm:t>
        <a:bodyPr/>
        <a:lstStyle/>
        <a:p>
          <a:endParaRPr lang="en-ZA"/>
        </a:p>
      </dgm:t>
    </dgm:pt>
    <dgm:pt modelId="{2FC7C8FC-CA9A-4F1A-9940-F66BECD5A20B}" type="sibTrans" cxnId="{4AFD70A1-3BBE-47E1-B95F-F1162D1DBEF1}">
      <dgm:prSet/>
      <dgm:spPr/>
      <dgm:t>
        <a:bodyPr/>
        <a:lstStyle/>
        <a:p>
          <a:endParaRPr lang="en-ZA"/>
        </a:p>
      </dgm:t>
    </dgm:pt>
    <dgm:pt modelId="{C851E295-9D65-4CE3-B2A0-D2E67425FAB5}" type="pres">
      <dgm:prSet presAssocID="{E9D2BD0B-6634-45E9-BD32-62EBE3ECCB75}" presName="linear" presStyleCnt="0">
        <dgm:presLayoutVars>
          <dgm:dir/>
          <dgm:animLvl val="lvl"/>
          <dgm:resizeHandles val="exact"/>
        </dgm:presLayoutVars>
      </dgm:prSet>
      <dgm:spPr/>
    </dgm:pt>
    <dgm:pt modelId="{B4B765DB-8D0F-4172-AA6C-B8EDA28C40D7}" type="pres">
      <dgm:prSet presAssocID="{0AE2254D-50C9-4BDA-ADEC-B66CDE6DEE87}" presName="parentLin" presStyleCnt="0"/>
      <dgm:spPr/>
    </dgm:pt>
    <dgm:pt modelId="{53E7164E-F9A4-4292-8E09-7097CF90A433}" type="pres">
      <dgm:prSet presAssocID="{0AE2254D-50C9-4BDA-ADEC-B66CDE6DEE87}" presName="parentLeftMargin" presStyleLbl="node1" presStyleIdx="0" presStyleCnt="3"/>
      <dgm:spPr/>
    </dgm:pt>
    <dgm:pt modelId="{280320EE-5D05-4D4B-9EBF-ED2BE9945296}" type="pres">
      <dgm:prSet presAssocID="{0AE2254D-50C9-4BDA-ADEC-B66CDE6DEE87}" presName="parentText" presStyleLbl="node1" presStyleIdx="0" presStyleCnt="3">
        <dgm:presLayoutVars>
          <dgm:chMax val="0"/>
          <dgm:bulletEnabled val="1"/>
        </dgm:presLayoutVars>
      </dgm:prSet>
      <dgm:spPr/>
    </dgm:pt>
    <dgm:pt modelId="{D255EC07-F36E-4F86-B1CD-1566D2E2D36C}" type="pres">
      <dgm:prSet presAssocID="{0AE2254D-50C9-4BDA-ADEC-B66CDE6DEE87}" presName="negativeSpace" presStyleCnt="0"/>
      <dgm:spPr/>
    </dgm:pt>
    <dgm:pt modelId="{1B7FAC7A-D48D-4C60-A01C-17C018A455A1}" type="pres">
      <dgm:prSet presAssocID="{0AE2254D-50C9-4BDA-ADEC-B66CDE6DEE87}" presName="childText" presStyleLbl="conFgAcc1" presStyleIdx="0" presStyleCnt="3">
        <dgm:presLayoutVars>
          <dgm:bulletEnabled val="1"/>
        </dgm:presLayoutVars>
      </dgm:prSet>
      <dgm:spPr/>
    </dgm:pt>
    <dgm:pt modelId="{12D4C766-680E-42C4-9F27-47A547B82F8D}" type="pres">
      <dgm:prSet presAssocID="{E7A01F2E-C19F-4F02-97DF-3F6F23F06D41}" presName="spaceBetweenRectangles" presStyleCnt="0"/>
      <dgm:spPr/>
    </dgm:pt>
    <dgm:pt modelId="{20061D28-615A-4779-8C72-2A1F5F27445C}" type="pres">
      <dgm:prSet presAssocID="{9378A5F4-346B-440F-B57E-6BF070DCFD15}" presName="parentLin" presStyleCnt="0"/>
      <dgm:spPr/>
    </dgm:pt>
    <dgm:pt modelId="{16D8975A-B102-4D94-B4D3-D6F6DC1B3B5B}" type="pres">
      <dgm:prSet presAssocID="{9378A5F4-346B-440F-B57E-6BF070DCFD15}" presName="parentLeftMargin" presStyleLbl="node1" presStyleIdx="0" presStyleCnt="3"/>
      <dgm:spPr/>
    </dgm:pt>
    <dgm:pt modelId="{F5145307-CC25-492D-A9C1-61267A25003D}" type="pres">
      <dgm:prSet presAssocID="{9378A5F4-346B-440F-B57E-6BF070DCFD15}" presName="parentText" presStyleLbl="node1" presStyleIdx="1" presStyleCnt="3">
        <dgm:presLayoutVars>
          <dgm:chMax val="0"/>
          <dgm:bulletEnabled val="1"/>
        </dgm:presLayoutVars>
      </dgm:prSet>
      <dgm:spPr/>
    </dgm:pt>
    <dgm:pt modelId="{FB2B7967-F6BA-4AC1-A45F-1D498E0F3511}" type="pres">
      <dgm:prSet presAssocID="{9378A5F4-346B-440F-B57E-6BF070DCFD15}" presName="negativeSpace" presStyleCnt="0"/>
      <dgm:spPr/>
    </dgm:pt>
    <dgm:pt modelId="{CA3FDB7E-CC6B-40E2-8EA6-BD5235AE4F6B}" type="pres">
      <dgm:prSet presAssocID="{9378A5F4-346B-440F-B57E-6BF070DCFD15}" presName="childText" presStyleLbl="conFgAcc1" presStyleIdx="1" presStyleCnt="3">
        <dgm:presLayoutVars>
          <dgm:bulletEnabled val="1"/>
        </dgm:presLayoutVars>
      </dgm:prSet>
      <dgm:spPr/>
    </dgm:pt>
    <dgm:pt modelId="{F62AD9DC-7700-4F7B-B62B-59A4804FFA23}" type="pres">
      <dgm:prSet presAssocID="{2D7EDCE7-0819-48E1-9F9E-D0DF6A7E55C8}" presName="spaceBetweenRectangles" presStyleCnt="0"/>
      <dgm:spPr/>
    </dgm:pt>
    <dgm:pt modelId="{35CB3658-81F9-4BDE-AEA8-AD703950AB61}" type="pres">
      <dgm:prSet presAssocID="{61B349EB-B695-4A5D-B248-9F2E54A26E8D}" presName="parentLin" presStyleCnt="0"/>
      <dgm:spPr/>
    </dgm:pt>
    <dgm:pt modelId="{CBC99CD3-82F4-4E00-B41D-764FF91AAD32}" type="pres">
      <dgm:prSet presAssocID="{61B349EB-B695-4A5D-B248-9F2E54A26E8D}" presName="parentLeftMargin" presStyleLbl="node1" presStyleIdx="1" presStyleCnt="3"/>
      <dgm:spPr/>
    </dgm:pt>
    <dgm:pt modelId="{187C72B5-4A7B-47B5-8EDE-D3A1005C52E6}" type="pres">
      <dgm:prSet presAssocID="{61B349EB-B695-4A5D-B248-9F2E54A26E8D}" presName="parentText" presStyleLbl="node1" presStyleIdx="2" presStyleCnt="3">
        <dgm:presLayoutVars>
          <dgm:chMax val="0"/>
          <dgm:bulletEnabled val="1"/>
        </dgm:presLayoutVars>
      </dgm:prSet>
      <dgm:spPr/>
    </dgm:pt>
    <dgm:pt modelId="{0E9F18A2-F28E-4467-BA3B-55E76D70E914}" type="pres">
      <dgm:prSet presAssocID="{61B349EB-B695-4A5D-B248-9F2E54A26E8D}" presName="negativeSpace" presStyleCnt="0"/>
      <dgm:spPr/>
    </dgm:pt>
    <dgm:pt modelId="{565F282C-E891-413C-B680-746CA730DA27}" type="pres">
      <dgm:prSet presAssocID="{61B349EB-B695-4A5D-B248-9F2E54A26E8D}" presName="childText" presStyleLbl="conFgAcc1" presStyleIdx="2" presStyleCnt="3">
        <dgm:presLayoutVars>
          <dgm:bulletEnabled val="1"/>
        </dgm:presLayoutVars>
      </dgm:prSet>
      <dgm:spPr/>
    </dgm:pt>
  </dgm:ptLst>
  <dgm:cxnLst>
    <dgm:cxn modelId="{23C17403-B3BB-4534-8C78-5B1C50FDAD43}" type="presOf" srcId="{DB0CFBB2-25C2-418E-96DE-E4633C91E083}" destId="{565F282C-E891-413C-B680-746CA730DA27}" srcOrd="0" destOrd="3" presId="urn:microsoft.com/office/officeart/2005/8/layout/list1"/>
    <dgm:cxn modelId="{9B8DDD0B-AB22-4BCE-BA65-C70D0B1779A6}" type="presOf" srcId="{61B349EB-B695-4A5D-B248-9F2E54A26E8D}" destId="{187C72B5-4A7B-47B5-8EDE-D3A1005C52E6}" srcOrd="1" destOrd="0" presId="urn:microsoft.com/office/officeart/2005/8/layout/list1"/>
    <dgm:cxn modelId="{75A00C13-F790-4884-92A5-AEADBA49ED79}" srcId="{E9D2BD0B-6634-45E9-BD32-62EBE3ECCB75}" destId="{61B349EB-B695-4A5D-B248-9F2E54A26E8D}" srcOrd="2" destOrd="0" parTransId="{4713CF9F-289D-43C2-BDA0-70A753D91E69}" sibTransId="{3B2ED1A3-46F8-4ED6-AFA7-A5274651A6B5}"/>
    <dgm:cxn modelId="{685ACA17-8C0F-4D97-B43A-A92B21D4E31E}" type="presOf" srcId="{9378A5F4-346B-440F-B57E-6BF070DCFD15}" destId="{F5145307-CC25-492D-A9C1-61267A25003D}" srcOrd="1" destOrd="0" presId="urn:microsoft.com/office/officeart/2005/8/layout/list1"/>
    <dgm:cxn modelId="{ACC4F318-F8E2-4207-BA0A-910C718B4449}" srcId="{E9D2BD0B-6634-45E9-BD32-62EBE3ECCB75}" destId="{9378A5F4-346B-440F-B57E-6BF070DCFD15}" srcOrd="1" destOrd="0" parTransId="{EB9159F4-EED6-48B0-A35E-73E7C533651C}" sibTransId="{2D7EDCE7-0819-48E1-9F9E-D0DF6A7E55C8}"/>
    <dgm:cxn modelId="{7839911F-076A-4725-A4BC-731F54837305}" type="presOf" srcId="{5F077A0E-B5CF-40BA-8E63-0F73788E319A}" destId="{565F282C-E891-413C-B680-746CA730DA27}" srcOrd="0" destOrd="1" presId="urn:microsoft.com/office/officeart/2005/8/layout/list1"/>
    <dgm:cxn modelId="{22EB092D-3DCB-4D3F-8DBF-3D262B362854}" type="presOf" srcId="{0AE2254D-50C9-4BDA-ADEC-B66CDE6DEE87}" destId="{280320EE-5D05-4D4B-9EBF-ED2BE9945296}" srcOrd="1" destOrd="0" presId="urn:microsoft.com/office/officeart/2005/8/layout/list1"/>
    <dgm:cxn modelId="{A1557E38-B9D7-4403-8FCF-F52C608B7534}" srcId="{E9D2BD0B-6634-45E9-BD32-62EBE3ECCB75}" destId="{0AE2254D-50C9-4BDA-ADEC-B66CDE6DEE87}" srcOrd="0" destOrd="0" parTransId="{39921677-E4F2-4109-BBB5-B654AE9AC601}" sibTransId="{E7A01F2E-C19F-4F02-97DF-3F6F23F06D41}"/>
    <dgm:cxn modelId="{7AB3AB3B-EBB2-4597-89B5-A9F5B98A0BC9}" srcId="{61B349EB-B695-4A5D-B248-9F2E54A26E8D}" destId="{CB9C55E4-A5D2-41C2-878D-E46CEF5C7421}" srcOrd="2" destOrd="0" parTransId="{F82F5BEA-EFD5-4089-8219-143355D5A43F}" sibTransId="{71B53CEA-DD96-4DD6-8286-1B4BD7830A80}"/>
    <dgm:cxn modelId="{30B0DE3B-12E5-491F-BC11-1C3896AE0F09}" srcId="{61B349EB-B695-4A5D-B248-9F2E54A26E8D}" destId="{3904719F-5383-42F9-AE85-8AB1936D7ED4}" srcOrd="0" destOrd="0" parTransId="{31633C93-0449-4929-83A8-954156394B5B}" sibTransId="{F4DF24E9-420C-4A1E-8E3A-E32FC3C71E67}"/>
    <dgm:cxn modelId="{4D89136A-691A-4312-8D62-ED5FC232C58B}" type="presOf" srcId="{CB9C55E4-A5D2-41C2-878D-E46CEF5C7421}" destId="{565F282C-E891-413C-B680-746CA730DA27}" srcOrd="0" destOrd="2" presId="urn:microsoft.com/office/officeart/2005/8/layout/list1"/>
    <dgm:cxn modelId="{B1926E4A-5FE1-4EEF-8CB6-D756A9371328}" type="presOf" srcId="{9E00D5AD-EBE7-419B-8F7E-68E15E2B46D0}" destId="{1B7FAC7A-D48D-4C60-A01C-17C018A455A1}" srcOrd="0" destOrd="1" presId="urn:microsoft.com/office/officeart/2005/8/layout/list1"/>
    <dgm:cxn modelId="{B61C2853-77E3-4A58-9C14-4FCE0CEF1862}" type="presOf" srcId="{DD1E5B7A-B7B2-42EC-979A-329C4FE73B0C}" destId="{CA3FDB7E-CC6B-40E2-8EA6-BD5235AE4F6B}" srcOrd="0" destOrd="0" presId="urn:microsoft.com/office/officeart/2005/8/layout/list1"/>
    <dgm:cxn modelId="{30C35373-C9CD-45FF-BA19-E9249F27AA34}" type="presOf" srcId="{98D67BC1-6CAF-4F2F-A7C1-1363C61DD5BA}" destId="{1B7FAC7A-D48D-4C60-A01C-17C018A455A1}" srcOrd="0" destOrd="2" presId="urn:microsoft.com/office/officeart/2005/8/layout/list1"/>
    <dgm:cxn modelId="{4DF8BD78-4823-4259-96D3-C3CA90F5CCC1}" type="presOf" srcId="{9378A5F4-346B-440F-B57E-6BF070DCFD15}" destId="{16D8975A-B102-4D94-B4D3-D6F6DC1B3B5B}" srcOrd="0" destOrd="0" presId="urn:microsoft.com/office/officeart/2005/8/layout/list1"/>
    <dgm:cxn modelId="{6E4A757D-96EF-40AB-BEF3-365E5DB3B0F7}" type="presOf" srcId="{CD2E3BCD-C274-4E31-AA24-3ADC179DB2BC}" destId="{1B7FAC7A-D48D-4C60-A01C-17C018A455A1}" srcOrd="0" destOrd="0" presId="urn:microsoft.com/office/officeart/2005/8/layout/list1"/>
    <dgm:cxn modelId="{5BB409A1-AA9C-4ED8-BFF4-7B4BAEA7478E}" srcId="{0AE2254D-50C9-4BDA-ADEC-B66CDE6DEE87}" destId="{98D67BC1-6CAF-4F2F-A7C1-1363C61DD5BA}" srcOrd="2" destOrd="0" parTransId="{2CA63536-7F05-4AFF-8A11-7E29207F1381}" sibTransId="{29874174-3081-4078-8C5E-D45C7B819B7B}"/>
    <dgm:cxn modelId="{4AFD70A1-3BBE-47E1-B95F-F1162D1DBEF1}" srcId="{0AE2254D-50C9-4BDA-ADEC-B66CDE6DEE87}" destId="{9E00D5AD-EBE7-419B-8F7E-68E15E2B46D0}" srcOrd="1" destOrd="0" parTransId="{1DDAA889-5F59-4901-9EA2-8438B371D070}" sibTransId="{2FC7C8FC-CA9A-4F1A-9940-F66BECD5A20B}"/>
    <dgm:cxn modelId="{BF1B74AA-A60C-4CDA-A222-893AED41381D}" type="presOf" srcId="{3904719F-5383-42F9-AE85-8AB1936D7ED4}" destId="{565F282C-E891-413C-B680-746CA730DA27}" srcOrd="0" destOrd="0" presId="urn:microsoft.com/office/officeart/2005/8/layout/list1"/>
    <dgm:cxn modelId="{12BDE0AA-8A6F-46DF-B4DC-773CDE8621F5}" type="presOf" srcId="{0AE2254D-50C9-4BDA-ADEC-B66CDE6DEE87}" destId="{53E7164E-F9A4-4292-8E09-7097CF90A433}" srcOrd="0" destOrd="0" presId="urn:microsoft.com/office/officeart/2005/8/layout/list1"/>
    <dgm:cxn modelId="{10AA00B2-6485-4BD2-8E21-CD90D768B410}" type="presOf" srcId="{61B349EB-B695-4A5D-B248-9F2E54A26E8D}" destId="{CBC99CD3-82F4-4E00-B41D-764FF91AAD32}" srcOrd="0" destOrd="0" presId="urn:microsoft.com/office/officeart/2005/8/layout/list1"/>
    <dgm:cxn modelId="{0375C2B5-C6E6-497F-8D94-73C49C9D0E8B}" type="presOf" srcId="{E9D2BD0B-6634-45E9-BD32-62EBE3ECCB75}" destId="{C851E295-9D65-4CE3-B2A0-D2E67425FAB5}" srcOrd="0" destOrd="0" presId="urn:microsoft.com/office/officeart/2005/8/layout/list1"/>
    <dgm:cxn modelId="{DE3D68C8-49D8-41C9-8F7F-49AC932B25C7}" srcId="{61B349EB-B695-4A5D-B248-9F2E54A26E8D}" destId="{DB0CFBB2-25C2-418E-96DE-E4633C91E083}" srcOrd="3" destOrd="0" parTransId="{1AA89230-FEE7-49B4-817A-FE9C88EE91E0}" sibTransId="{1213D87E-CC66-4913-8056-B1858ADBC06D}"/>
    <dgm:cxn modelId="{3722C5D1-2931-4986-9E47-E56664ABDB2A}" srcId="{9378A5F4-346B-440F-B57E-6BF070DCFD15}" destId="{DD1E5B7A-B7B2-42EC-979A-329C4FE73B0C}" srcOrd="0" destOrd="0" parTransId="{6ADFA80A-B643-4101-84DA-E3BF4E20E590}" sibTransId="{0FEA8AA0-8696-4EAD-9359-F8B8B9982717}"/>
    <dgm:cxn modelId="{CD0C62F1-23A6-473D-A4FF-C0096B42A8DB}" srcId="{61B349EB-B695-4A5D-B248-9F2E54A26E8D}" destId="{5F077A0E-B5CF-40BA-8E63-0F73788E319A}" srcOrd="1" destOrd="0" parTransId="{8028277B-2DCF-4D09-AFFB-AB8A29CC875E}" sibTransId="{AACA1D54-F98E-4435-86B1-91B69FBCE817}"/>
    <dgm:cxn modelId="{8BCA7AFD-2F5C-4598-B9CF-55EC85AECE84}" srcId="{0AE2254D-50C9-4BDA-ADEC-B66CDE6DEE87}" destId="{CD2E3BCD-C274-4E31-AA24-3ADC179DB2BC}" srcOrd="0" destOrd="0" parTransId="{8B71228D-A364-4745-9128-4E96D6E4713E}" sibTransId="{2BC12277-2639-4F69-B392-E45E7264C966}"/>
    <dgm:cxn modelId="{4775CEC6-415B-40B8-851F-6D4707981EDD}" type="presParOf" srcId="{C851E295-9D65-4CE3-B2A0-D2E67425FAB5}" destId="{B4B765DB-8D0F-4172-AA6C-B8EDA28C40D7}" srcOrd="0" destOrd="0" presId="urn:microsoft.com/office/officeart/2005/8/layout/list1"/>
    <dgm:cxn modelId="{66025A23-A815-4FB0-A048-7168D428980F}" type="presParOf" srcId="{B4B765DB-8D0F-4172-AA6C-B8EDA28C40D7}" destId="{53E7164E-F9A4-4292-8E09-7097CF90A433}" srcOrd="0" destOrd="0" presId="urn:microsoft.com/office/officeart/2005/8/layout/list1"/>
    <dgm:cxn modelId="{6B6E6986-17E7-436E-BFB3-088C59DE2A74}" type="presParOf" srcId="{B4B765DB-8D0F-4172-AA6C-B8EDA28C40D7}" destId="{280320EE-5D05-4D4B-9EBF-ED2BE9945296}" srcOrd="1" destOrd="0" presId="urn:microsoft.com/office/officeart/2005/8/layout/list1"/>
    <dgm:cxn modelId="{E9C60D4E-70CD-41DE-B1B0-0DB506FEAF6E}" type="presParOf" srcId="{C851E295-9D65-4CE3-B2A0-D2E67425FAB5}" destId="{D255EC07-F36E-4F86-B1CD-1566D2E2D36C}" srcOrd="1" destOrd="0" presId="urn:microsoft.com/office/officeart/2005/8/layout/list1"/>
    <dgm:cxn modelId="{75D99AFC-D822-4987-97AF-193AC4592332}" type="presParOf" srcId="{C851E295-9D65-4CE3-B2A0-D2E67425FAB5}" destId="{1B7FAC7A-D48D-4C60-A01C-17C018A455A1}" srcOrd="2" destOrd="0" presId="urn:microsoft.com/office/officeart/2005/8/layout/list1"/>
    <dgm:cxn modelId="{E5125671-B371-46CE-9B97-4DEEABDD3B1F}" type="presParOf" srcId="{C851E295-9D65-4CE3-B2A0-D2E67425FAB5}" destId="{12D4C766-680E-42C4-9F27-47A547B82F8D}" srcOrd="3" destOrd="0" presId="urn:microsoft.com/office/officeart/2005/8/layout/list1"/>
    <dgm:cxn modelId="{19FF1722-D1F9-4D6F-9C5E-FA7F7AAD4063}" type="presParOf" srcId="{C851E295-9D65-4CE3-B2A0-D2E67425FAB5}" destId="{20061D28-615A-4779-8C72-2A1F5F27445C}" srcOrd="4" destOrd="0" presId="urn:microsoft.com/office/officeart/2005/8/layout/list1"/>
    <dgm:cxn modelId="{36AABEFD-5416-47B7-9E79-60A9876DA46E}" type="presParOf" srcId="{20061D28-615A-4779-8C72-2A1F5F27445C}" destId="{16D8975A-B102-4D94-B4D3-D6F6DC1B3B5B}" srcOrd="0" destOrd="0" presId="urn:microsoft.com/office/officeart/2005/8/layout/list1"/>
    <dgm:cxn modelId="{727CB394-6940-4C2C-9E38-00642E05D287}" type="presParOf" srcId="{20061D28-615A-4779-8C72-2A1F5F27445C}" destId="{F5145307-CC25-492D-A9C1-61267A25003D}" srcOrd="1" destOrd="0" presId="urn:microsoft.com/office/officeart/2005/8/layout/list1"/>
    <dgm:cxn modelId="{CD3E24A4-852C-4F7F-8A27-0C0B22BD4B2C}" type="presParOf" srcId="{C851E295-9D65-4CE3-B2A0-D2E67425FAB5}" destId="{FB2B7967-F6BA-4AC1-A45F-1D498E0F3511}" srcOrd="5" destOrd="0" presId="urn:microsoft.com/office/officeart/2005/8/layout/list1"/>
    <dgm:cxn modelId="{605E1D0C-E40B-4D67-B7F9-81C43962B22E}" type="presParOf" srcId="{C851E295-9D65-4CE3-B2A0-D2E67425FAB5}" destId="{CA3FDB7E-CC6B-40E2-8EA6-BD5235AE4F6B}" srcOrd="6" destOrd="0" presId="urn:microsoft.com/office/officeart/2005/8/layout/list1"/>
    <dgm:cxn modelId="{0E438269-B2F8-4E7B-83BD-5CB88B597E7B}" type="presParOf" srcId="{C851E295-9D65-4CE3-B2A0-D2E67425FAB5}" destId="{F62AD9DC-7700-4F7B-B62B-59A4804FFA23}" srcOrd="7" destOrd="0" presId="urn:microsoft.com/office/officeart/2005/8/layout/list1"/>
    <dgm:cxn modelId="{182F7251-A8F3-4A08-9ABB-D62349766C5B}" type="presParOf" srcId="{C851E295-9D65-4CE3-B2A0-D2E67425FAB5}" destId="{35CB3658-81F9-4BDE-AEA8-AD703950AB61}" srcOrd="8" destOrd="0" presId="urn:microsoft.com/office/officeart/2005/8/layout/list1"/>
    <dgm:cxn modelId="{C004A46F-811E-4A3A-928F-FBD2CBC661C8}" type="presParOf" srcId="{35CB3658-81F9-4BDE-AEA8-AD703950AB61}" destId="{CBC99CD3-82F4-4E00-B41D-764FF91AAD32}" srcOrd="0" destOrd="0" presId="urn:microsoft.com/office/officeart/2005/8/layout/list1"/>
    <dgm:cxn modelId="{073A637D-4D5F-43F8-9064-109A735BD416}" type="presParOf" srcId="{35CB3658-81F9-4BDE-AEA8-AD703950AB61}" destId="{187C72B5-4A7B-47B5-8EDE-D3A1005C52E6}" srcOrd="1" destOrd="0" presId="urn:microsoft.com/office/officeart/2005/8/layout/list1"/>
    <dgm:cxn modelId="{581850BA-5662-4B93-8EBE-5F493D16411A}" type="presParOf" srcId="{C851E295-9D65-4CE3-B2A0-D2E67425FAB5}" destId="{0E9F18A2-F28E-4467-BA3B-55E76D70E914}" srcOrd="9" destOrd="0" presId="urn:microsoft.com/office/officeart/2005/8/layout/list1"/>
    <dgm:cxn modelId="{0897FBD6-F833-4C9E-8D54-6CC0C644CCD6}" type="presParOf" srcId="{C851E295-9D65-4CE3-B2A0-D2E67425FAB5}" destId="{565F282C-E891-413C-B680-746CA730DA2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FAC7A-D48D-4C60-A01C-17C018A455A1}">
      <dsp:nvSpPr>
        <dsp:cNvPr id="0" name=""/>
        <dsp:cNvSpPr/>
      </dsp:nvSpPr>
      <dsp:spPr>
        <a:xfrm>
          <a:off x="0" y="301087"/>
          <a:ext cx="9781757" cy="1285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9173" tIns="354076" rIns="759173" bIns="120904" numCol="1" spcCol="1270" anchor="t" anchorCtr="0">
          <a:noAutofit/>
        </a:bodyPr>
        <a:lstStyle/>
        <a:p>
          <a:pPr marL="171450" lvl="1" indent="-171450" algn="l" defTabSz="755650">
            <a:lnSpc>
              <a:spcPct val="90000"/>
            </a:lnSpc>
            <a:spcBef>
              <a:spcPct val="0"/>
            </a:spcBef>
            <a:spcAft>
              <a:spcPct val="15000"/>
            </a:spcAft>
            <a:buChar char="•"/>
          </a:pPr>
          <a:r>
            <a:rPr lang="en-ZA" sz="1700" kern="1200" dirty="0"/>
            <a:t>A renowned World Heritage Site, where wonders never End</a:t>
          </a:r>
        </a:p>
        <a:p>
          <a:pPr marL="171450" lvl="1" indent="-171450" algn="l" defTabSz="755650">
            <a:lnSpc>
              <a:spcPct val="90000"/>
            </a:lnSpc>
            <a:spcBef>
              <a:spcPct val="0"/>
            </a:spcBef>
            <a:spcAft>
              <a:spcPct val="15000"/>
            </a:spcAft>
            <a:buChar char="•"/>
          </a:pPr>
          <a:endParaRPr lang="en-ZA" sz="1700" kern="1200" dirty="0"/>
        </a:p>
        <a:p>
          <a:pPr marL="171450" lvl="1" indent="-171450" algn="l" defTabSz="755650">
            <a:lnSpc>
              <a:spcPct val="90000"/>
            </a:lnSpc>
            <a:spcBef>
              <a:spcPct val="0"/>
            </a:spcBef>
            <a:spcAft>
              <a:spcPct val="15000"/>
            </a:spcAft>
            <a:buChar char="•"/>
          </a:pPr>
          <a:endParaRPr lang="en-ZA" sz="1700" kern="1200" dirty="0"/>
        </a:p>
      </dsp:txBody>
      <dsp:txXfrm>
        <a:off x="0" y="301087"/>
        <a:ext cx="9781757" cy="1285200"/>
      </dsp:txXfrm>
    </dsp:sp>
    <dsp:sp modelId="{280320EE-5D05-4D4B-9EBF-ED2BE9945296}">
      <dsp:nvSpPr>
        <dsp:cNvPr id="0" name=""/>
        <dsp:cNvSpPr/>
      </dsp:nvSpPr>
      <dsp:spPr>
        <a:xfrm>
          <a:off x="489087" y="50167"/>
          <a:ext cx="6847229"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809" tIns="0" rIns="258809" bIns="0" numCol="1" spcCol="1270" anchor="ctr" anchorCtr="0">
          <a:noAutofit/>
        </a:bodyPr>
        <a:lstStyle/>
        <a:p>
          <a:pPr marL="0" lvl="0" indent="0" algn="l" defTabSz="755650">
            <a:lnSpc>
              <a:spcPct val="90000"/>
            </a:lnSpc>
            <a:spcBef>
              <a:spcPct val="0"/>
            </a:spcBef>
            <a:spcAft>
              <a:spcPct val="35000"/>
            </a:spcAft>
            <a:buNone/>
          </a:pPr>
          <a:r>
            <a:rPr lang="en-ZA" sz="1700" kern="1200" dirty="0"/>
            <a:t>Vision</a:t>
          </a:r>
        </a:p>
      </dsp:txBody>
      <dsp:txXfrm>
        <a:off x="513585" y="74665"/>
        <a:ext cx="6798233" cy="452844"/>
      </dsp:txXfrm>
    </dsp:sp>
    <dsp:sp modelId="{CA3FDB7E-CC6B-40E2-8EA6-BD5235AE4F6B}">
      <dsp:nvSpPr>
        <dsp:cNvPr id="0" name=""/>
        <dsp:cNvSpPr/>
      </dsp:nvSpPr>
      <dsp:spPr>
        <a:xfrm>
          <a:off x="0" y="1929007"/>
          <a:ext cx="9781757" cy="168682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9173" tIns="354076" rIns="759173" bIns="120904" numCol="1" spcCol="1270" anchor="t" anchorCtr="0">
          <a:noAutofit/>
        </a:bodyPr>
        <a:lstStyle/>
        <a:p>
          <a:pPr marL="171450" lvl="1" indent="-171450" algn="l" defTabSz="755650">
            <a:lnSpc>
              <a:spcPct val="90000"/>
            </a:lnSpc>
            <a:spcBef>
              <a:spcPct val="0"/>
            </a:spcBef>
            <a:spcAft>
              <a:spcPct val="15000"/>
            </a:spcAft>
            <a:buChar char="•"/>
          </a:pPr>
          <a:r>
            <a:rPr lang="en-ZA" sz="1700" kern="1200" dirty="0"/>
            <a:t>To be a World Heritage Site celebrated for its sustainable conservation practices, offering unparalleled experiences and equitable sharing of benefits. Through applying sustainable commercialization practices, biodiversity conservation and community development to protect, preserve and present iSimangaliso Wetland Park for local and global appreciation. </a:t>
          </a:r>
        </a:p>
      </dsp:txBody>
      <dsp:txXfrm>
        <a:off x="0" y="1929007"/>
        <a:ext cx="9781757" cy="1686825"/>
      </dsp:txXfrm>
    </dsp:sp>
    <dsp:sp modelId="{F5145307-CC25-492D-A9C1-61267A25003D}">
      <dsp:nvSpPr>
        <dsp:cNvPr id="0" name=""/>
        <dsp:cNvSpPr/>
      </dsp:nvSpPr>
      <dsp:spPr>
        <a:xfrm>
          <a:off x="489087" y="1678087"/>
          <a:ext cx="6847229"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809" tIns="0" rIns="258809" bIns="0" numCol="1" spcCol="1270" anchor="ctr" anchorCtr="0">
          <a:noAutofit/>
        </a:bodyPr>
        <a:lstStyle/>
        <a:p>
          <a:pPr marL="0" lvl="0" indent="0" algn="l" defTabSz="755650">
            <a:lnSpc>
              <a:spcPct val="90000"/>
            </a:lnSpc>
            <a:spcBef>
              <a:spcPct val="0"/>
            </a:spcBef>
            <a:spcAft>
              <a:spcPct val="35000"/>
            </a:spcAft>
            <a:buNone/>
          </a:pPr>
          <a:r>
            <a:rPr lang="en-ZA" sz="1700" kern="1200" dirty="0"/>
            <a:t>Mission</a:t>
          </a:r>
        </a:p>
      </dsp:txBody>
      <dsp:txXfrm>
        <a:off x="513585" y="1702585"/>
        <a:ext cx="6798233" cy="452844"/>
      </dsp:txXfrm>
    </dsp:sp>
    <dsp:sp modelId="{565F282C-E891-413C-B680-746CA730DA27}">
      <dsp:nvSpPr>
        <dsp:cNvPr id="0" name=""/>
        <dsp:cNvSpPr/>
      </dsp:nvSpPr>
      <dsp:spPr>
        <a:xfrm>
          <a:off x="0" y="3958553"/>
          <a:ext cx="9781757" cy="15529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9173" tIns="354076" rIns="759173"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t>To protect, conserve, and present the Park</a:t>
          </a:r>
          <a:endParaRPr lang="en-ZA" sz="1700" kern="1200" dirty="0"/>
        </a:p>
        <a:p>
          <a:pPr marL="171450" lvl="1" indent="-171450" algn="l" defTabSz="755650">
            <a:lnSpc>
              <a:spcPct val="90000"/>
            </a:lnSpc>
            <a:spcBef>
              <a:spcPct val="0"/>
            </a:spcBef>
            <a:spcAft>
              <a:spcPct val="15000"/>
            </a:spcAft>
            <a:buChar char="•"/>
          </a:pPr>
          <a:r>
            <a:rPr lang="en-GB" sz="1700" kern="1200" dirty="0"/>
            <a:t>To promote and facilitate optimal tourism and related development in Park</a:t>
          </a:r>
          <a:endParaRPr lang="en-ZA" sz="1700" kern="1200" dirty="0"/>
        </a:p>
        <a:p>
          <a:pPr marL="171450" lvl="1" indent="-171450" algn="l" defTabSz="755650">
            <a:lnSpc>
              <a:spcPct val="90000"/>
            </a:lnSpc>
            <a:spcBef>
              <a:spcPct val="0"/>
            </a:spcBef>
            <a:spcAft>
              <a:spcPct val="15000"/>
            </a:spcAft>
            <a:buChar char="•"/>
          </a:pPr>
          <a:r>
            <a:rPr lang="en-GB" sz="1700" kern="1200" dirty="0"/>
            <a:t>To encourage job creation and ensure benefit flow to communities</a:t>
          </a:r>
          <a:endParaRPr lang="en-ZA" sz="1700" kern="1200" dirty="0"/>
        </a:p>
        <a:p>
          <a:pPr marL="171450" lvl="1" indent="-171450" algn="l" defTabSz="755650">
            <a:lnSpc>
              <a:spcPct val="90000"/>
            </a:lnSpc>
            <a:spcBef>
              <a:spcPct val="0"/>
            </a:spcBef>
            <a:spcAft>
              <a:spcPct val="15000"/>
            </a:spcAft>
            <a:buChar char="•"/>
          </a:pPr>
          <a:r>
            <a:rPr lang="en-GB" sz="1700" kern="1200" dirty="0"/>
            <a:t>To financial sustainability.</a:t>
          </a:r>
          <a:endParaRPr lang="en-ZA" sz="1700" kern="1200" dirty="0"/>
        </a:p>
      </dsp:txBody>
      <dsp:txXfrm>
        <a:off x="0" y="3958553"/>
        <a:ext cx="9781757" cy="1552950"/>
      </dsp:txXfrm>
    </dsp:sp>
    <dsp:sp modelId="{187C72B5-4A7B-47B5-8EDE-D3A1005C52E6}">
      <dsp:nvSpPr>
        <dsp:cNvPr id="0" name=""/>
        <dsp:cNvSpPr/>
      </dsp:nvSpPr>
      <dsp:spPr>
        <a:xfrm>
          <a:off x="489087" y="3707633"/>
          <a:ext cx="6847229"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809" tIns="0" rIns="258809" bIns="0" numCol="1" spcCol="1270" anchor="ctr" anchorCtr="0">
          <a:noAutofit/>
        </a:bodyPr>
        <a:lstStyle/>
        <a:p>
          <a:pPr marL="0" lvl="0" indent="0" algn="l" defTabSz="755650">
            <a:lnSpc>
              <a:spcPct val="90000"/>
            </a:lnSpc>
            <a:spcBef>
              <a:spcPct val="0"/>
            </a:spcBef>
            <a:spcAft>
              <a:spcPct val="35000"/>
            </a:spcAft>
            <a:buNone/>
          </a:pPr>
          <a:r>
            <a:rPr lang="en-ZA" sz="1700" kern="1200" dirty="0"/>
            <a:t>Objective</a:t>
          </a:r>
        </a:p>
      </dsp:txBody>
      <dsp:txXfrm>
        <a:off x="513585" y="3732131"/>
        <a:ext cx="6798233"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3AA05CBF-13C2-4139-8535-59918976E990}" type="datetimeFigureOut">
              <a:rPr lang="en-ZA" smtClean="0"/>
              <a:t>2025/04/23</a:t>
            </a:fld>
            <a:endParaRPr lang="en-ZA"/>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BCE49BFF-B0BB-44A8-8850-B726CFB6776E}" type="slidenum">
              <a:rPr lang="en-ZA" smtClean="0"/>
              <a:t>‹#›</a:t>
            </a:fld>
            <a:endParaRPr lang="en-ZA"/>
          </a:p>
        </p:txBody>
      </p:sp>
    </p:spTree>
    <p:extLst>
      <p:ext uri="{BB962C8B-B14F-4D97-AF65-F5344CB8AC3E}">
        <p14:creationId xmlns:p14="http://schemas.microsoft.com/office/powerpoint/2010/main" val="350742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10</a:t>
            </a:fld>
            <a:endParaRPr lang="en-ZA"/>
          </a:p>
        </p:txBody>
      </p:sp>
    </p:spTree>
    <p:extLst>
      <p:ext uri="{BB962C8B-B14F-4D97-AF65-F5344CB8AC3E}">
        <p14:creationId xmlns:p14="http://schemas.microsoft.com/office/powerpoint/2010/main" val="252686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9BAFA6-52D1-4BBD-BBAB-3CF3B5AD2CAF}"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60060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585255-AF78-4CED-B15D-753F50597B77}" type="datetime1">
              <a:rPr lang="en-ZA" smtClean="0"/>
              <a:t>2025/04/23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190977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74AE010-5659-48B1-BD85-77426B1DB5AE}"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99234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F896B52-9717-44EB-B902-14717E99BB30}"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93092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572EE1-A6E1-48C0-8C07-6569E0968B20}"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618394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AD22C8-B978-4C4E-9172-D4D6E2E135FB}" type="datetime1">
              <a:rPr lang="en-ZA" smtClean="0"/>
              <a:t>2025/04/23</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494802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6E94CE-74AD-4124-AD9E-BCFE319764F5}" type="datetime1">
              <a:rPr lang="en-ZA" smtClean="0"/>
              <a:t>2025/04/23</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847124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FE24A-AE2D-4243-BA0A-4FEDCBC5ABA4}"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705319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3D8B2-EEFA-4E7B-A6CA-91EAD7C6A195}"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5122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9BAFA6-52D1-4BBD-BBAB-3CF3B5AD2CAF}"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49853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93F9E63-74B6-478A-98CD-9D5FA90596D0}"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8546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93F9E63-74B6-478A-98CD-9D5FA90596D0}"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689252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09C378-C125-4877-A25A-EEDF61F3FF4C}"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316219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0D46E0-435C-4F6C-9FF0-406F807264E9}" type="datetime1">
              <a:rPr lang="en-ZA" smtClean="0"/>
              <a:t>2025/04/23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306725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5583B-BF6C-4F56-A9ED-86C4015E36AB}" type="datetime1">
              <a:rPr lang="en-ZA" smtClean="0"/>
              <a:t>2025/04/23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458679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C3BFB92-E896-4ED5-BC85-D1A156DD82E5}" type="datetime1">
              <a:rPr lang="en-ZA" smtClean="0"/>
              <a:t>2025/04/23</a:t>
            </a:fld>
            <a:endParaRPr lang="en-ZA"/>
          </a:p>
        </p:txBody>
      </p:sp>
      <p:sp>
        <p:nvSpPr>
          <p:cNvPr id="5" name="Footer Placeholder 3"/>
          <p:cNvSpPr>
            <a:spLocks noGrp="1"/>
          </p:cNvSpPr>
          <p:nvPr>
            <p:ph type="ftr" sz="quarter" idx="11"/>
          </p:nvPr>
        </p:nvSpPr>
        <p:spPr/>
        <p:txBody>
          <a:bodyPr/>
          <a:lstStyle/>
          <a:p>
            <a:endParaRPr lang="en-ZA"/>
          </a:p>
        </p:txBody>
      </p:sp>
      <p:sp>
        <p:nvSpPr>
          <p:cNvPr id="6" name="Slide Number Placeholder 4"/>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149899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45F6FE-19CF-46E8-ADAD-BA76C9B4B40F}" type="datetime1">
              <a:rPr lang="en-ZA" smtClean="0"/>
              <a:t>2025/04/23</a:t>
            </a:fld>
            <a:endParaRPr lang="en-ZA"/>
          </a:p>
        </p:txBody>
      </p:sp>
      <p:sp>
        <p:nvSpPr>
          <p:cNvPr id="5" name="Footer Placeholder 2"/>
          <p:cNvSpPr>
            <a:spLocks noGrp="1"/>
          </p:cNvSpPr>
          <p:nvPr>
            <p:ph type="ftr" sz="quarter" idx="11"/>
          </p:nvPr>
        </p:nvSpPr>
        <p:spPr/>
        <p:txBody>
          <a:bodyPr/>
          <a:lstStyle/>
          <a:p>
            <a:endParaRPr lang="en-ZA"/>
          </a:p>
        </p:txBody>
      </p:sp>
      <p:sp>
        <p:nvSpPr>
          <p:cNvPr id="6" name="Slide Number Placeholder 3"/>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776130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0AF458B-1A19-4565-B5EC-2500B6C73B13}" type="datetime1">
              <a:rPr lang="en-ZA" smtClean="0"/>
              <a:t>2025/04/23</a:t>
            </a:fld>
            <a:endParaRPr lang="en-ZA"/>
          </a:p>
        </p:txBody>
      </p:sp>
      <p:sp>
        <p:nvSpPr>
          <p:cNvPr id="5" name="Footer Placeholder 5"/>
          <p:cNvSpPr>
            <a:spLocks noGrp="1"/>
          </p:cNvSpPr>
          <p:nvPr>
            <p:ph type="ftr" sz="quarter" idx="11"/>
          </p:nvPr>
        </p:nvSpPr>
        <p:spPr/>
        <p:txBody>
          <a:bodyPr/>
          <a:lstStyle/>
          <a:p>
            <a:endParaRPr lang="en-ZA"/>
          </a:p>
        </p:txBody>
      </p:sp>
      <p:sp>
        <p:nvSpPr>
          <p:cNvPr id="6"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24536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A2F6E6-7DAC-48A9-900E-53B8316EEDBF}" type="datetime1">
              <a:rPr lang="en-ZA" smtClean="0"/>
              <a:t>2025/04/23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057295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585255-AF78-4CED-B15D-753F50597B77}" type="datetime1">
              <a:rPr lang="en-ZA" smtClean="0"/>
              <a:t>2025/04/23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146011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4AE010-5659-48B1-BD85-77426B1DB5AE}"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730761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F896B52-9717-44EB-B902-14717E99BB30}"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90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09C378-C125-4877-A25A-EEDF61F3FF4C}"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512493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572EE1-A6E1-48C0-8C07-6569E0968B20}"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959557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AD22C8-B978-4C4E-9172-D4D6E2E135FB}" type="datetime1">
              <a:rPr lang="en-ZA" smtClean="0"/>
              <a:t>2025/04/23</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529897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6E94CE-74AD-4124-AD9E-BCFE319764F5}" type="datetime1">
              <a:rPr lang="en-ZA" smtClean="0"/>
              <a:t>2025/04/23</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783628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FE24A-AE2D-4243-BA0A-4FEDCBC5ABA4}"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39235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3D8B2-EEFA-4E7B-A6CA-91EAD7C6A195}" type="datetime1">
              <a:rPr lang="en-ZA" smtClean="0"/>
              <a:t>2025/04/23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92748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0D46E0-435C-4F6C-9FF0-406F807264E9}" type="datetime1">
              <a:rPr lang="en-ZA" smtClean="0"/>
              <a:t>2025/04/23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39878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5583B-BF6C-4F56-A9ED-86C4015E36AB}" type="datetime1">
              <a:rPr lang="en-ZA" smtClean="0"/>
              <a:t>2025/04/23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63687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C3BFB92-E896-4ED5-BC85-D1A156DD82E5}" type="datetime1">
              <a:rPr lang="en-ZA" smtClean="0"/>
              <a:t>2025/04/23</a:t>
            </a:fld>
            <a:endParaRPr lang="en-ZA"/>
          </a:p>
        </p:txBody>
      </p:sp>
      <p:sp>
        <p:nvSpPr>
          <p:cNvPr id="5" name="Footer Placeholder 3"/>
          <p:cNvSpPr>
            <a:spLocks noGrp="1"/>
          </p:cNvSpPr>
          <p:nvPr>
            <p:ph type="ftr" sz="quarter" idx="11"/>
          </p:nvPr>
        </p:nvSpPr>
        <p:spPr/>
        <p:txBody>
          <a:bodyPr/>
          <a:lstStyle/>
          <a:p>
            <a:endParaRPr lang="en-ZA"/>
          </a:p>
        </p:txBody>
      </p:sp>
      <p:sp>
        <p:nvSpPr>
          <p:cNvPr id="6" name="Slide Number Placeholder 4"/>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20776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45F6FE-19CF-46E8-ADAD-BA76C9B4B40F}" type="datetime1">
              <a:rPr lang="en-ZA" smtClean="0"/>
              <a:t>2025/04/23</a:t>
            </a:fld>
            <a:endParaRPr lang="en-ZA"/>
          </a:p>
        </p:txBody>
      </p:sp>
      <p:sp>
        <p:nvSpPr>
          <p:cNvPr id="5" name="Footer Placeholder 2"/>
          <p:cNvSpPr>
            <a:spLocks noGrp="1"/>
          </p:cNvSpPr>
          <p:nvPr>
            <p:ph type="ftr" sz="quarter" idx="11"/>
          </p:nvPr>
        </p:nvSpPr>
        <p:spPr/>
        <p:txBody>
          <a:bodyPr/>
          <a:lstStyle/>
          <a:p>
            <a:endParaRPr lang="en-ZA"/>
          </a:p>
        </p:txBody>
      </p:sp>
      <p:sp>
        <p:nvSpPr>
          <p:cNvPr id="6" name="Slide Number Placeholder 3"/>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43897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0AF458B-1A19-4565-B5EC-2500B6C73B13}" type="datetime1">
              <a:rPr lang="en-ZA" smtClean="0"/>
              <a:t>2025/04/23</a:t>
            </a:fld>
            <a:endParaRPr lang="en-ZA"/>
          </a:p>
        </p:txBody>
      </p:sp>
      <p:sp>
        <p:nvSpPr>
          <p:cNvPr id="5" name="Footer Placeholder 5"/>
          <p:cNvSpPr>
            <a:spLocks noGrp="1"/>
          </p:cNvSpPr>
          <p:nvPr>
            <p:ph type="ftr" sz="quarter" idx="11"/>
          </p:nvPr>
        </p:nvSpPr>
        <p:spPr/>
        <p:txBody>
          <a:bodyPr/>
          <a:lstStyle/>
          <a:p>
            <a:endParaRPr lang="en-ZA"/>
          </a:p>
        </p:txBody>
      </p:sp>
      <p:sp>
        <p:nvSpPr>
          <p:cNvPr id="6"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70866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9A2F6E6-7DAC-48A9-900E-53B8316EEDBF}" type="datetime1">
              <a:rPr lang="en-ZA" smtClean="0"/>
              <a:t>2025/04/23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41063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1249E4-3ACD-484D-A41A-97E0BB01B236}" type="datetime1">
              <a:rPr lang="en-ZA" smtClean="0"/>
              <a:t>2025/04/23</a:t>
            </a:fld>
            <a:endParaRPr lang="en-Z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Z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4CBC24-1614-497D-88B1-3F4BA274FF76}" type="slidenum">
              <a:rPr lang="en-ZA" smtClean="0"/>
              <a:t>‹#›</a:t>
            </a:fld>
            <a:endParaRPr lang="en-ZA"/>
          </a:p>
        </p:txBody>
      </p:sp>
    </p:spTree>
    <p:extLst>
      <p:ext uri="{BB962C8B-B14F-4D97-AF65-F5344CB8AC3E}">
        <p14:creationId xmlns:p14="http://schemas.microsoft.com/office/powerpoint/2010/main" val="16291676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1249E4-3ACD-484D-A41A-97E0BB01B236}" type="datetime1">
              <a:rPr lang="en-ZA" smtClean="0"/>
              <a:t>2025/04/23</a:t>
            </a:fld>
            <a:endParaRPr lang="en-Z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Z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4CBC24-1614-497D-88B1-3F4BA274FF76}" type="slidenum">
              <a:rPr lang="en-ZA" smtClean="0"/>
              <a:t>‹#›</a:t>
            </a:fld>
            <a:endParaRPr lang="en-ZA"/>
          </a:p>
        </p:txBody>
      </p:sp>
    </p:spTree>
    <p:extLst>
      <p:ext uri="{BB962C8B-B14F-4D97-AF65-F5344CB8AC3E}">
        <p14:creationId xmlns:p14="http://schemas.microsoft.com/office/powerpoint/2010/main" val="155663284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ppp@isimangaliso.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7"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218709"/>
            <a:ext cx="12065205" cy="2560201"/>
          </a:xfrm>
        </p:spPr>
        <p:txBody>
          <a:bodyPr>
            <a:normAutofit/>
          </a:bodyPr>
          <a:lstStyle/>
          <a:p>
            <a:pPr algn="ctr"/>
            <a:r>
              <a:rPr lang="en-US" sz="2800" b="1" dirty="0">
                <a:solidFill>
                  <a:schemeClr val="tx1"/>
                </a:solidFill>
              </a:rPr>
              <a:t>PPP OPPORTUNITIES </a:t>
            </a:r>
          </a:p>
          <a:p>
            <a:pPr algn="ctr"/>
            <a:r>
              <a:rPr lang="en-US" sz="2800" b="1" dirty="0">
                <a:solidFill>
                  <a:schemeClr val="tx1"/>
                </a:solidFill>
              </a:rPr>
              <a:t>IN RESPECT OF TOURISM-RELATED ACTIVITIES IN THE </a:t>
            </a:r>
          </a:p>
          <a:p>
            <a:pPr algn="ctr"/>
            <a:r>
              <a:rPr lang="en-US" sz="2800" b="1" dirty="0" err="1">
                <a:solidFill>
                  <a:schemeClr val="tx1"/>
                </a:solidFill>
              </a:rPr>
              <a:t>iSIMANGALISO</a:t>
            </a:r>
            <a:r>
              <a:rPr lang="en-US" sz="2800" b="1" dirty="0">
                <a:solidFill>
                  <a:schemeClr val="tx1"/>
                </a:solidFill>
              </a:rPr>
              <a:t> WETLAND PARK – APRIL 2025</a:t>
            </a:r>
          </a:p>
          <a:p>
            <a:pPr algn="ctr"/>
            <a:endParaRPr lang="en-ZA" sz="2800" b="1" dirty="0">
              <a:solidFill>
                <a:srgbClr val="FFFF00"/>
              </a:solidFill>
              <a:latin typeface="Arial Narrow" panose="020B0606020202030204" pitchFamily="34" charset="0"/>
            </a:endParaRPr>
          </a:p>
        </p:txBody>
      </p:sp>
      <p:sp>
        <p:nvSpPr>
          <p:cNvPr id="2" name="Slide Number Placeholder 1"/>
          <p:cNvSpPr>
            <a:spLocks noGrp="1"/>
          </p:cNvSpPr>
          <p:nvPr>
            <p:ph type="sldNum" sz="quarter" idx="12"/>
          </p:nvPr>
        </p:nvSpPr>
        <p:spPr>
          <a:xfrm>
            <a:off x="10352540" y="295730"/>
            <a:ext cx="838199" cy="285296"/>
          </a:xfrm>
        </p:spPr>
        <p:txBody>
          <a:bodyPr/>
          <a:lstStyle/>
          <a:p>
            <a:fld id="{734CBC24-1614-497D-88B1-3F4BA274FF76}" type="slidenum">
              <a:rPr lang="en-ZA" smtClean="0"/>
              <a:t>1</a:t>
            </a:fld>
            <a:endParaRPr lang="en-ZA" dirty="0"/>
          </a:p>
        </p:txBody>
      </p:sp>
      <p:pic>
        <p:nvPicPr>
          <p:cNvPr id="1026" name="Picture 6">
            <a:extLst>
              <a:ext uri="{FF2B5EF4-FFF2-40B4-BE49-F238E27FC236}">
                <a16:creationId xmlns:a16="http://schemas.microsoft.com/office/drawing/2014/main" id="{B35C9BBC-A939-1FE0-CE08-99A8E4EF6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863" y="318371"/>
            <a:ext cx="7699663" cy="3546689"/>
          </a:xfrm>
          <a:prstGeom prst="rect">
            <a:avLst/>
          </a:prstGeom>
          <a:solidFill>
            <a:schemeClr val="bg2">
              <a:lumMod val="40000"/>
              <a:lumOff val="60000"/>
            </a:schemeClr>
          </a:solidFill>
          <a:ln>
            <a:noFill/>
          </a:ln>
        </p:spPr>
      </p:pic>
    </p:spTree>
    <p:extLst>
      <p:ext uri="{BB962C8B-B14F-4D97-AF65-F5344CB8AC3E}">
        <p14:creationId xmlns:p14="http://schemas.microsoft.com/office/powerpoint/2010/main" val="2755492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8" dur="500"/>
                                        <p:tgtEl>
                                          <p:spTgt spid="3">
                                            <p:txEl>
                                              <p:pRg st="1" end="1"/>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9110-1B22-4A7C-BB6A-2DF1F80AECD7}"/>
              </a:ext>
            </a:extLst>
          </p:cNvPr>
          <p:cNvSpPr>
            <a:spLocks noGrp="1"/>
          </p:cNvSpPr>
          <p:nvPr>
            <p:ph type="title"/>
          </p:nvPr>
        </p:nvSpPr>
        <p:spPr>
          <a:xfrm>
            <a:off x="646111" y="452718"/>
            <a:ext cx="9404723" cy="994117"/>
          </a:xfrm>
        </p:spPr>
        <p:txBody>
          <a:bodyPr/>
          <a:lstStyle/>
          <a:p>
            <a:r>
              <a:rPr lang="en-US" b="1" dirty="0">
                <a:solidFill>
                  <a:schemeClr val="tx1"/>
                </a:solidFill>
              </a:rPr>
              <a:t>E. </a:t>
            </a:r>
            <a:r>
              <a:rPr lang="en-US" sz="2800" b="1" dirty="0">
                <a:solidFill>
                  <a:schemeClr val="tx1"/>
                </a:solidFill>
              </a:rPr>
              <a:t>Overview of the Tourism Activities</a:t>
            </a:r>
            <a:r>
              <a:rPr lang="en-US" dirty="0"/>
              <a:t> </a:t>
            </a:r>
            <a:endParaRPr lang="en-ZA" dirty="0"/>
          </a:p>
        </p:txBody>
      </p:sp>
      <p:sp>
        <p:nvSpPr>
          <p:cNvPr id="4" name="Slide Number Placeholder 3">
            <a:extLst>
              <a:ext uri="{FF2B5EF4-FFF2-40B4-BE49-F238E27FC236}">
                <a16:creationId xmlns:a16="http://schemas.microsoft.com/office/drawing/2014/main" id="{E583D560-BBAF-497C-B76F-D48FF30F6725}"/>
              </a:ext>
            </a:extLst>
          </p:cNvPr>
          <p:cNvSpPr>
            <a:spLocks noGrp="1"/>
          </p:cNvSpPr>
          <p:nvPr>
            <p:ph type="sldNum" sz="quarter" idx="12"/>
          </p:nvPr>
        </p:nvSpPr>
        <p:spPr/>
        <p:txBody>
          <a:bodyPr/>
          <a:lstStyle/>
          <a:p>
            <a:fld id="{734CBC24-1614-497D-88B1-3F4BA274FF76}" type="slidenum">
              <a:rPr lang="en-ZA" smtClean="0"/>
              <a:t>10</a:t>
            </a:fld>
            <a:endParaRPr lang="en-ZA"/>
          </a:p>
        </p:txBody>
      </p:sp>
      <p:graphicFrame>
        <p:nvGraphicFramePr>
          <p:cNvPr id="7" name="Content Placeholder 6">
            <a:extLst>
              <a:ext uri="{FF2B5EF4-FFF2-40B4-BE49-F238E27FC236}">
                <a16:creationId xmlns:a16="http://schemas.microsoft.com/office/drawing/2014/main" id="{918B0810-B998-4A83-5CD2-E7558FAA1EAD}"/>
              </a:ext>
            </a:extLst>
          </p:cNvPr>
          <p:cNvGraphicFramePr>
            <a:graphicFrameLocks noGrp="1"/>
          </p:cNvGraphicFramePr>
          <p:nvPr>
            <p:ph idx="1"/>
            <p:extLst>
              <p:ext uri="{D42A27DB-BD31-4B8C-83A1-F6EECF244321}">
                <p14:modId xmlns:p14="http://schemas.microsoft.com/office/powerpoint/2010/main" val="2995476405"/>
              </p:ext>
            </p:extLst>
          </p:nvPr>
        </p:nvGraphicFramePr>
        <p:xfrm>
          <a:off x="388189" y="1446835"/>
          <a:ext cx="11464506" cy="4958449"/>
        </p:xfrm>
        <a:graphic>
          <a:graphicData uri="http://schemas.openxmlformats.org/drawingml/2006/table">
            <a:tbl>
              <a:tblPr firstRow="1" firstCol="1" bandRow="1">
                <a:tableStyleId>{5C22544A-7EE6-4342-B048-85BDC9FD1C3A}</a:tableStyleId>
              </a:tblPr>
              <a:tblGrid>
                <a:gridCol w="2548247">
                  <a:extLst>
                    <a:ext uri="{9D8B030D-6E8A-4147-A177-3AD203B41FA5}">
                      <a16:colId xmlns:a16="http://schemas.microsoft.com/office/drawing/2014/main" val="2980386463"/>
                    </a:ext>
                  </a:extLst>
                </a:gridCol>
                <a:gridCol w="1636180">
                  <a:extLst>
                    <a:ext uri="{9D8B030D-6E8A-4147-A177-3AD203B41FA5}">
                      <a16:colId xmlns:a16="http://schemas.microsoft.com/office/drawing/2014/main" val="1456192909"/>
                    </a:ext>
                  </a:extLst>
                </a:gridCol>
                <a:gridCol w="2059013">
                  <a:extLst>
                    <a:ext uri="{9D8B030D-6E8A-4147-A177-3AD203B41FA5}">
                      <a16:colId xmlns:a16="http://schemas.microsoft.com/office/drawing/2014/main" val="2377147156"/>
                    </a:ext>
                  </a:extLst>
                </a:gridCol>
                <a:gridCol w="1453565">
                  <a:extLst>
                    <a:ext uri="{9D8B030D-6E8A-4147-A177-3AD203B41FA5}">
                      <a16:colId xmlns:a16="http://schemas.microsoft.com/office/drawing/2014/main" val="1666280714"/>
                    </a:ext>
                  </a:extLst>
                </a:gridCol>
                <a:gridCol w="1650795">
                  <a:extLst>
                    <a:ext uri="{9D8B030D-6E8A-4147-A177-3AD203B41FA5}">
                      <a16:colId xmlns:a16="http://schemas.microsoft.com/office/drawing/2014/main" val="2997073630"/>
                    </a:ext>
                  </a:extLst>
                </a:gridCol>
                <a:gridCol w="2116706">
                  <a:extLst>
                    <a:ext uri="{9D8B030D-6E8A-4147-A177-3AD203B41FA5}">
                      <a16:colId xmlns:a16="http://schemas.microsoft.com/office/drawing/2014/main" val="2623679746"/>
                    </a:ext>
                  </a:extLst>
                </a:gridCol>
              </a:tblGrid>
              <a:tr h="1338352">
                <a:tc>
                  <a:txBody>
                    <a:bodyPr/>
                    <a:lstStyle/>
                    <a:p>
                      <a:pPr marL="457200" algn="l">
                        <a:lnSpc>
                          <a:spcPct val="150000"/>
                        </a:lnSpc>
                        <a:buNone/>
                      </a:pPr>
                      <a:r>
                        <a:rPr lang="en-GB" sz="1800" dirty="0">
                          <a:effectLst/>
                        </a:rPr>
                        <a:t>Area</a:t>
                      </a:r>
                      <a:endParaRPr lang="en-ZA"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lnSpc>
                          <a:spcPct val="150000"/>
                        </a:lnSpc>
                        <a:buNone/>
                      </a:pPr>
                      <a:r>
                        <a:rPr lang="en-GB" sz="1800" dirty="0">
                          <a:effectLst/>
                        </a:rPr>
                        <a:t>Game Drive</a:t>
                      </a:r>
                      <a:endParaRPr lang="en-ZA"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l">
                        <a:lnSpc>
                          <a:spcPct val="150000"/>
                        </a:lnSpc>
                        <a:buNone/>
                      </a:pPr>
                      <a:r>
                        <a:rPr lang="en-GB" sz="1800">
                          <a:effectLst/>
                        </a:rPr>
                        <a:t>Guided walks</a:t>
                      </a:r>
                      <a:endParaRPr lang="en-ZA"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lnSpc>
                          <a:spcPct val="150000"/>
                        </a:lnSpc>
                        <a:buNone/>
                      </a:pPr>
                      <a:r>
                        <a:rPr lang="en-GB" sz="1800" dirty="0">
                          <a:effectLst/>
                        </a:rPr>
                        <a:t>Scuba Diving</a:t>
                      </a:r>
                      <a:endParaRPr lang="en-ZA"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l">
                        <a:lnSpc>
                          <a:spcPct val="150000"/>
                        </a:lnSpc>
                        <a:buNone/>
                      </a:pPr>
                      <a:r>
                        <a:rPr lang="en-GB" sz="1800" dirty="0">
                          <a:effectLst/>
                        </a:rPr>
                        <a:t>Turtle tours vehicle</a:t>
                      </a:r>
                      <a:endParaRPr lang="en-ZA"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l">
                        <a:lnSpc>
                          <a:spcPct val="150000"/>
                        </a:lnSpc>
                        <a:buNone/>
                      </a:pPr>
                      <a:r>
                        <a:rPr lang="en-GB" sz="1800">
                          <a:effectLst/>
                        </a:rPr>
                        <a:t>Fishing Charters</a:t>
                      </a:r>
                      <a:endParaRPr lang="en-ZA"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14555317"/>
                  </a:ext>
                </a:extLst>
              </a:tr>
              <a:tr h="1338352">
                <a:tc>
                  <a:txBody>
                    <a:bodyPr/>
                    <a:lstStyle/>
                    <a:p>
                      <a:pPr marL="457200" algn="l">
                        <a:lnSpc>
                          <a:spcPct val="150000"/>
                        </a:lnSpc>
                        <a:buNone/>
                      </a:pPr>
                      <a:r>
                        <a:rPr lang="en-GB" sz="1800" dirty="0">
                          <a:effectLst/>
                        </a:rPr>
                        <a:t>Eastern Shores/Western Shores</a:t>
                      </a:r>
                      <a:endParaRPr lang="en-ZA"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1</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dirty="0">
                          <a:effectLst/>
                        </a:rPr>
                        <a:t> </a:t>
                      </a:r>
                      <a:endParaRPr lang="en-Z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93132730"/>
                  </a:ext>
                </a:extLst>
              </a:tr>
              <a:tr h="456349">
                <a:tc>
                  <a:txBody>
                    <a:bodyPr/>
                    <a:lstStyle/>
                    <a:p>
                      <a:pPr marL="457200" algn="l">
                        <a:lnSpc>
                          <a:spcPct val="150000"/>
                        </a:lnSpc>
                        <a:buNone/>
                      </a:pPr>
                      <a:r>
                        <a:rPr lang="en-GB" sz="1800" dirty="0">
                          <a:effectLst/>
                        </a:rPr>
                        <a:t>False Bay</a:t>
                      </a:r>
                      <a:endParaRPr lang="en-ZA"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l">
                        <a:lnSpc>
                          <a:spcPct val="150000"/>
                        </a:lnSpc>
                        <a:buNone/>
                      </a:pPr>
                      <a:r>
                        <a:rPr lang="en-GB" sz="1800">
                          <a:effectLst/>
                        </a:rPr>
                        <a:t>1</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dirty="0">
                          <a:effectLst/>
                        </a:rPr>
                        <a:t> </a:t>
                      </a:r>
                      <a:endParaRPr lang="en-Z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09488558"/>
                  </a:ext>
                </a:extLst>
              </a:tr>
              <a:tr h="456349">
                <a:tc>
                  <a:txBody>
                    <a:bodyPr/>
                    <a:lstStyle/>
                    <a:p>
                      <a:pPr marL="457200" algn="l">
                        <a:lnSpc>
                          <a:spcPct val="150000"/>
                        </a:lnSpc>
                        <a:buNone/>
                      </a:pPr>
                      <a:r>
                        <a:rPr lang="en-GB" sz="1800" dirty="0">
                          <a:effectLst/>
                        </a:rPr>
                        <a:t>Sodwana</a:t>
                      </a:r>
                      <a:endParaRPr lang="en-ZA"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dirty="0">
                          <a:effectLst/>
                        </a:rPr>
                        <a:t>1 </a:t>
                      </a:r>
                      <a:endParaRPr lang="en-ZA"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l">
                        <a:lnSpc>
                          <a:spcPct val="150000"/>
                        </a:lnSpc>
                        <a:buNone/>
                      </a:pPr>
                      <a:r>
                        <a:rPr lang="en-GB" sz="1800">
                          <a:effectLst/>
                        </a:rPr>
                        <a:t>1</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dirty="0">
                          <a:effectLst/>
                        </a:rPr>
                        <a:t> </a:t>
                      </a:r>
                      <a:endParaRPr lang="en-Z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97486016"/>
                  </a:ext>
                </a:extLst>
              </a:tr>
              <a:tr h="456349">
                <a:tc>
                  <a:txBody>
                    <a:bodyPr/>
                    <a:lstStyle/>
                    <a:p>
                      <a:pPr marL="457200" algn="l">
                        <a:lnSpc>
                          <a:spcPct val="150000"/>
                        </a:lnSpc>
                        <a:buNone/>
                      </a:pPr>
                      <a:r>
                        <a:rPr lang="en-GB" sz="1800" dirty="0">
                          <a:effectLst/>
                        </a:rPr>
                        <a:t>Kosi Bay</a:t>
                      </a:r>
                      <a:endParaRPr lang="en-ZA"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dirty="0">
                          <a:effectLst/>
                        </a:rPr>
                        <a:t> </a:t>
                      </a:r>
                      <a:endParaRPr lang="en-Z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7043305"/>
                  </a:ext>
                </a:extLst>
              </a:tr>
              <a:tr h="456349">
                <a:tc>
                  <a:txBody>
                    <a:bodyPr/>
                    <a:lstStyle/>
                    <a:p>
                      <a:pPr marL="457200" algn="l">
                        <a:lnSpc>
                          <a:spcPct val="150000"/>
                        </a:lnSpc>
                        <a:buNone/>
                      </a:pPr>
                      <a:r>
                        <a:rPr lang="en-GB" sz="1800" dirty="0">
                          <a:effectLst/>
                        </a:rPr>
                        <a:t>St Lucia</a:t>
                      </a:r>
                      <a:endParaRPr lang="en-ZA"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a:effectLst/>
                        </a:rPr>
                        <a:t> </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l">
                        <a:lnSpc>
                          <a:spcPct val="150000"/>
                        </a:lnSpc>
                        <a:buNone/>
                      </a:pPr>
                      <a:r>
                        <a:rPr lang="en-GB" sz="1800" dirty="0">
                          <a:effectLst/>
                        </a:rPr>
                        <a:t>1</a:t>
                      </a:r>
                      <a:endParaRPr lang="en-Z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33859777"/>
                  </a:ext>
                </a:extLst>
              </a:tr>
              <a:tr h="456349">
                <a:tc>
                  <a:txBody>
                    <a:bodyPr/>
                    <a:lstStyle/>
                    <a:p>
                      <a:pPr marL="457200" algn="l">
                        <a:lnSpc>
                          <a:spcPct val="150000"/>
                        </a:lnSpc>
                        <a:buNone/>
                      </a:pPr>
                      <a:r>
                        <a:rPr lang="en-GB" sz="1800" dirty="0">
                          <a:effectLst/>
                        </a:rPr>
                        <a:t>Total</a:t>
                      </a:r>
                      <a:endParaRPr lang="en-ZA"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b="1" dirty="0">
                          <a:effectLst/>
                        </a:rPr>
                        <a:t>1</a:t>
                      </a:r>
                      <a:endParaRPr lang="en-ZA"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l">
                        <a:lnSpc>
                          <a:spcPct val="150000"/>
                        </a:lnSpc>
                        <a:buNone/>
                      </a:pPr>
                      <a:r>
                        <a:rPr lang="en-GB" sz="1800" b="1" dirty="0">
                          <a:effectLst/>
                        </a:rPr>
                        <a:t>1</a:t>
                      </a:r>
                      <a:endParaRPr lang="en-ZA"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buNone/>
                      </a:pPr>
                      <a:r>
                        <a:rPr lang="en-GB" sz="1800" b="1" dirty="0">
                          <a:effectLst/>
                        </a:rPr>
                        <a:t> </a:t>
                      </a:r>
                      <a:endParaRPr lang="en-ZA"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l">
                        <a:lnSpc>
                          <a:spcPct val="150000"/>
                        </a:lnSpc>
                        <a:buNone/>
                      </a:pPr>
                      <a:r>
                        <a:rPr lang="en-GB" sz="1800" b="1" dirty="0">
                          <a:effectLst/>
                        </a:rPr>
                        <a:t>1</a:t>
                      </a:r>
                      <a:endParaRPr lang="en-ZA"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l">
                        <a:lnSpc>
                          <a:spcPct val="150000"/>
                        </a:lnSpc>
                        <a:buNone/>
                      </a:pPr>
                      <a:r>
                        <a:rPr lang="en-GB" sz="1800" b="1" dirty="0">
                          <a:effectLst/>
                        </a:rPr>
                        <a:t>1</a:t>
                      </a:r>
                      <a:endParaRPr lang="en-ZA"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35119545"/>
                  </a:ext>
                </a:extLst>
              </a:tr>
            </a:tbl>
          </a:graphicData>
        </a:graphic>
      </p:graphicFrame>
    </p:spTree>
    <p:extLst>
      <p:ext uri="{BB962C8B-B14F-4D97-AF65-F5344CB8AC3E}">
        <p14:creationId xmlns:p14="http://schemas.microsoft.com/office/powerpoint/2010/main" val="1958549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1AE4-D5FE-4E08-8A34-ECA76E98BE85}"/>
              </a:ext>
            </a:extLst>
          </p:cNvPr>
          <p:cNvSpPr>
            <a:spLocks noGrp="1"/>
          </p:cNvSpPr>
          <p:nvPr>
            <p:ph type="title"/>
          </p:nvPr>
        </p:nvSpPr>
        <p:spPr>
          <a:xfrm>
            <a:off x="646112" y="452718"/>
            <a:ext cx="8946542" cy="1035260"/>
          </a:xfrm>
        </p:spPr>
        <p:txBody>
          <a:bodyPr/>
          <a:lstStyle/>
          <a:p>
            <a:pPr algn="ctr"/>
            <a:r>
              <a:rPr lang="en-US" dirty="0"/>
              <a:t>F. </a:t>
            </a:r>
            <a:r>
              <a:rPr lang="en-US" sz="2800" b="1" dirty="0"/>
              <a:t>DESCRIPTION OF ACTIVITIES</a:t>
            </a:r>
            <a:endParaRPr lang="en-ZA" sz="2800" b="1" dirty="0"/>
          </a:p>
        </p:txBody>
      </p:sp>
      <p:sp>
        <p:nvSpPr>
          <p:cNvPr id="3" name="Content Placeholder 2">
            <a:extLst>
              <a:ext uri="{FF2B5EF4-FFF2-40B4-BE49-F238E27FC236}">
                <a16:creationId xmlns:a16="http://schemas.microsoft.com/office/drawing/2014/main" id="{44CFABEE-5A20-4DC7-AEC8-998E73E49B6B}"/>
              </a:ext>
            </a:extLst>
          </p:cNvPr>
          <p:cNvSpPr>
            <a:spLocks noGrp="1"/>
          </p:cNvSpPr>
          <p:nvPr>
            <p:ph idx="1"/>
          </p:nvPr>
        </p:nvSpPr>
        <p:spPr>
          <a:xfrm>
            <a:off x="646111" y="1487978"/>
            <a:ext cx="8946541" cy="4195481"/>
          </a:xfrm>
        </p:spPr>
        <p:txBody>
          <a:bodyPr/>
          <a:lstStyle/>
          <a:p>
            <a:endParaRPr lang="en-US" dirty="0"/>
          </a:p>
          <a:p>
            <a:endParaRPr lang="en-ZA" dirty="0"/>
          </a:p>
        </p:txBody>
      </p:sp>
      <p:sp>
        <p:nvSpPr>
          <p:cNvPr id="4" name="Slide Number Placeholder 3">
            <a:extLst>
              <a:ext uri="{FF2B5EF4-FFF2-40B4-BE49-F238E27FC236}">
                <a16:creationId xmlns:a16="http://schemas.microsoft.com/office/drawing/2014/main" id="{A58C06E7-E234-4F37-81E4-C36992D638D2}"/>
              </a:ext>
            </a:extLst>
          </p:cNvPr>
          <p:cNvSpPr>
            <a:spLocks noGrp="1"/>
          </p:cNvSpPr>
          <p:nvPr>
            <p:ph type="sldNum" sz="quarter" idx="12"/>
          </p:nvPr>
        </p:nvSpPr>
        <p:spPr/>
        <p:txBody>
          <a:bodyPr/>
          <a:lstStyle/>
          <a:p>
            <a:fld id="{734CBC24-1614-497D-88B1-3F4BA274FF76}" type="slidenum">
              <a:rPr lang="en-ZA" smtClean="0"/>
              <a:t>11</a:t>
            </a:fld>
            <a:endParaRPr lang="en-ZA"/>
          </a:p>
        </p:txBody>
      </p:sp>
      <p:graphicFrame>
        <p:nvGraphicFramePr>
          <p:cNvPr id="8" name="Content Placeholder 4">
            <a:extLst>
              <a:ext uri="{FF2B5EF4-FFF2-40B4-BE49-F238E27FC236}">
                <a16:creationId xmlns:a16="http://schemas.microsoft.com/office/drawing/2014/main" id="{BF5C62D3-3303-8B1F-8486-36CDFD227275}"/>
              </a:ext>
            </a:extLst>
          </p:cNvPr>
          <p:cNvGraphicFramePr>
            <a:graphicFrameLocks/>
          </p:cNvGraphicFramePr>
          <p:nvPr>
            <p:extLst>
              <p:ext uri="{D42A27DB-BD31-4B8C-83A1-F6EECF244321}">
                <p14:modId xmlns:p14="http://schemas.microsoft.com/office/powerpoint/2010/main" val="3834011058"/>
              </p:ext>
            </p:extLst>
          </p:nvPr>
        </p:nvGraphicFramePr>
        <p:xfrm>
          <a:off x="15901" y="1185711"/>
          <a:ext cx="6080099" cy="2454635"/>
        </p:xfrm>
        <a:graphic>
          <a:graphicData uri="http://schemas.openxmlformats.org/drawingml/2006/table">
            <a:tbl>
              <a:tblPr firstRow="1" firstCol="1" lastRow="1" lastCol="1" bandRow="1" bandCol="1">
                <a:tableStyleId>{D7AC3CCA-C797-4891-BE02-D94E43425B78}</a:tableStyleId>
              </a:tblPr>
              <a:tblGrid>
                <a:gridCol w="789413">
                  <a:extLst>
                    <a:ext uri="{9D8B030D-6E8A-4147-A177-3AD203B41FA5}">
                      <a16:colId xmlns:a16="http://schemas.microsoft.com/office/drawing/2014/main" val="2201957050"/>
                    </a:ext>
                  </a:extLst>
                </a:gridCol>
                <a:gridCol w="5290686">
                  <a:extLst>
                    <a:ext uri="{9D8B030D-6E8A-4147-A177-3AD203B41FA5}">
                      <a16:colId xmlns:a16="http://schemas.microsoft.com/office/drawing/2014/main" val="1389566477"/>
                    </a:ext>
                  </a:extLst>
                </a:gridCol>
              </a:tblGrid>
              <a:tr h="1295005">
                <a:tc gridSpan="2">
                  <a:txBody>
                    <a:bodyPr/>
                    <a:lstStyle/>
                    <a:p>
                      <a:pPr marL="342900">
                        <a:spcBef>
                          <a:spcPts val="35"/>
                        </a:spcBef>
                        <a:spcAft>
                          <a:spcPts val="0"/>
                        </a:spcAft>
                      </a:pPr>
                      <a:r>
                        <a:rPr lang="en-GB" sz="1600" b="1" dirty="0">
                          <a:effectLst/>
                        </a:rPr>
                        <a:t>	</a:t>
                      </a:r>
                      <a:endParaRPr lang="en-ZA" sz="2400" b="1" dirty="0">
                        <a:effectLst/>
                      </a:endParaRPr>
                    </a:p>
                    <a:p>
                      <a:pPr marL="2023745" marR="2021205" algn="ctr">
                        <a:spcAft>
                          <a:spcPts val="0"/>
                        </a:spcAft>
                      </a:pPr>
                      <a:r>
                        <a:rPr lang="en-GB" sz="1800" b="1" dirty="0">
                          <a:effectLst/>
                        </a:rPr>
                        <a:t>FISHING</a:t>
                      </a:r>
                      <a:r>
                        <a:rPr lang="en-GB" sz="1800" b="1" spc="-15" dirty="0">
                          <a:effectLst/>
                        </a:rPr>
                        <a:t> </a:t>
                      </a:r>
                      <a:r>
                        <a:rPr lang="en-GB" sz="1800" b="1" dirty="0">
                          <a:effectLst/>
                        </a:rPr>
                        <a:t>CHARTERS</a:t>
                      </a:r>
                      <a:endParaRPr lang="en-ZA" sz="2400" b="1" dirty="0">
                        <a:effectLst/>
                        <a:latin typeface="Arial" panose="020B0604020202020204" pitchFamily="34" charset="0"/>
                        <a:ea typeface="Arial" panose="020B0604020202020204" pitchFamily="34" charset="0"/>
                      </a:endParaRPr>
                    </a:p>
                  </a:txBody>
                  <a:tcPr marL="0" marR="0" marT="0" marB="0"/>
                </a:tc>
                <a:tc hMerge="1">
                  <a:txBody>
                    <a:bodyPr/>
                    <a:lstStyle/>
                    <a:p>
                      <a:endParaRPr lang="en-ZA"/>
                    </a:p>
                  </a:txBody>
                  <a:tcPr/>
                </a:tc>
                <a:extLst>
                  <a:ext uri="{0D108BD9-81ED-4DB2-BD59-A6C34878D82A}">
                    <a16:rowId xmlns:a16="http://schemas.microsoft.com/office/drawing/2014/main" val="4049711100"/>
                  </a:ext>
                </a:extLst>
              </a:tr>
              <a:tr h="591511">
                <a:tc>
                  <a:txBody>
                    <a:bodyPr/>
                    <a:lstStyle/>
                    <a:p>
                      <a:pPr marL="68580">
                        <a:lnSpc>
                          <a:spcPts val="1000"/>
                        </a:lnSpc>
                        <a:tabLst>
                          <a:tab pos="297180" algn="l"/>
                        </a:tabLst>
                      </a:pPr>
                      <a:endParaRPr lang="en-GB" sz="1000" dirty="0">
                        <a:effectLst/>
                      </a:endParaRPr>
                    </a:p>
                    <a:p>
                      <a:pPr marL="68580">
                        <a:lnSpc>
                          <a:spcPts val="1000"/>
                        </a:lnSpc>
                        <a:tabLst>
                          <a:tab pos="297180" algn="l"/>
                        </a:tabLst>
                      </a:pPr>
                      <a:r>
                        <a:rPr lang="en-GB" sz="1000" dirty="0">
                          <a:effectLst/>
                        </a:rPr>
                        <a:t>Activity</a:t>
                      </a:r>
                      <a:r>
                        <a:rPr lang="en-GB" sz="1000" spc="-40" dirty="0">
                          <a:effectLst/>
                        </a:rPr>
                        <a:t> </a:t>
                      </a:r>
                      <a:r>
                        <a:rPr lang="en-GB" sz="1000" dirty="0">
                          <a:effectLst/>
                        </a:rPr>
                        <a:t>concept</a:t>
                      </a:r>
                      <a:endParaRPr lang="en-ZA" sz="1100" dirty="0">
                        <a:effectLst/>
                        <a:latin typeface="Arial" panose="020B0604020202020204" pitchFamily="34" charset="0"/>
                        <a:ea typeface="Arial" panose="020B0604020202020204" pitchFamily="34" charset="0"/>
                      </a:endParaRPr>
                    </a:p>
                  </a:txBody>
                  <a:tcPr marL="0" marR="0" marT="0" marB="0"/>
                </a:tc>
                <a:tc>
                  <a:txBody>
                    <a:bodyPr/>
                    <a:lstStyle/>
                    <a:p>
                      <a:pPr marL="0" lvl="0" indent="0">
                        <a:lnSpc>
                          <a:spcPts val="1000"/>
                        </a:lnSpc>
                        <a:buSzPts val="900"/>
                        <a:buFont typeface="Symbol" panose="05050102010706020507" pitchFamily="18" charset="2"/>
                        <a:buNone/>
                        <a:tabLst>
                          <a:tab pos="342900" algn="l"/>
                          <a:tab pos="343535" algn="l"/>
                        </a:tabLst>
                      </a:pPr>
                      <a:endParaRPr lang="en-GB" sz="1100" dirty="0">
                        <a:effectLst/>
                      </a:endParaRPr>
                    </a:p>
                    <a:p>
                      <a:pPr marL="171450" lvl="0" indent="-171450">
                        <a:lnSpc>
                          <a:spcPts val="1000"/>
                        </a:lnSpc>
                        <a:buSzPts val="900"/>
                        <a:buFont typeface="Arial" panose="020B0604020202020204" pitchFamily="34" charset="0"/>
                        <a:buChar char="•"/>
                        <a:tabLst>
                          <a:tab pos="342900" algn="l"/>
                          <a:tab pos="343535" algn="l"/>
                        </a:tabLst>
                      </a:pPr>
                      <a:r>
                        <a:rPr lang="en-GB" sz="1100" dirty="0">
                          <a:effectLst/>
                        </a:rPr>
                        <a:t>Offshore in St Lucia</a:t>
                      </a:r>
                      <a:endParaRPr lang="en-ZA" sz="1400" dirty="0">
                        <a:effectLst/>
                        <a:latin typeface="Arial" panose="020B0604020202020204" pitchFamily="34" charset="0"/>
                        <a:ea typeface="Symbol" panose="05050102010706020507" pitchFamily="18" charset="2"/>
                        <a:cs typeface="Symbol" panose="05050102010706020507" pitchFamily="18" charset="2"/>
                      </a:endParaRPr>
                    </a:p>
                  </a:txBody>
                  <a:tcPr marL="0" marR="0" marT="0" marB="0"/>
                </a:tc>
                <a:extLst>
                  <a:ext uri="{0D108BD9-81ED-4DB2-BD59-A6C34878D82A}">
                    <a16:rowId xmlns:a16="http://schemas.microsoft.com/office/drawing/2014/main" val="470578679"/>
                  </a:ext>
                </a:extLst>
              </a:tr>
              <a:tr h="568119">
                <a:tc>
                  <a:txBody>
                    <a:bodyPr/>
                    <a:lstStyle/>
                    <a:p>
                      <a:pPr marL="68580">
                        <a:lnSpc>
                          <a:spcPts val="1005"/>
                        </a:lnSpc>
                        <a:tabLst>
                          <a:tab pos="297180" algn="l"/>
                        </a:tabLst>
                      </a:pPr>
                      <a:endParaRPr lang="en-GB" sz="1000" dirty="0">
                        <a:effectLst/>
                      </a:endParaRPr>
                    </a:p>
                    <a:p>
                      <a:pPr marL="68580">
                        <a:lnSpc>
                          <a:spcPts val="1005"/>
                        </a:lnSpc>
                        <a:tabLst>
                          <a:tab pos="297180" algn="l"/>
                        </a:tabLst>
                      </a:pPr>
                      <a:r>
                        <a:rPr lang="en-GB" sz="1000" dirty="0">
                          <a:effectLst/>
                        </a:rPr>
                        <a:t>Area</a:t>
                      </a:r>
                      <a:r>
                        <a:rPr lang="en-GB" sz="1000" spc="-10" dirty="0">
                          <a:effectLst/>
                        </a:rPr>
                        <a:t> </a:t>
                      </a:r>
                      <a:r>
                        <a:rPr lang="en-GB" sz="1000" dirty="0">
                          <a:effectLst/>
                        </a:rPr>
                        <a:t>of</a:t>
                      </a:r>
                      <a:r>
                        <a:rPr lang="en-ZA" sz="1100" dirty="0">
                          <a:effectLst/>
                        </a:rPr>
                        <a:t> </a:t>
                      </a:r>
                      <a:r>
                        <a:rPr lang="en-GB" sz="1000" dirty="0">
                          <a:effectLst/>
                        </a:rPr>
                        <a:t>Operation</a:t>
                      </a:r>
                      <a:endParaRPr lang="en-ZA" sz="1100" dirty="0">
                        <a:effectLst/>
                        <a:latin typeface="Arial" panose="020B0604020202020204" pitchFamily="34" charset="0"/>
                        <a:ea typeface="Arial" panose="020B0604020202020204" pitchFamily="34" charset="0"/>
                      </a:endParaRPr>
                    </a:p>
                  </a:txBody>
                  <a:tcPr marL="0" marR="0" marT="0" marB="0"/>
                </a:tc>
                <a:tc>
                  <a:txBody>
                    <a:bodyPr/>
                    <a:lstStyle/>
                    <a:p>
                      <a:pPr marL="342900" marR="65405" lvl="0" indent="-342900">
                        <a:lnSpc>
                          <a:spcPts val="1030"/>
                        </a:lnSpc>
                        <a:buSzPts val="900"/>
                        <a:buFont typeface="Symbol" panose="05050102010706020507" pitchFamily="18" charset="2"/>
                        <a:buChar char=""/>
                        <a:tabLst>
                          <a:tab pos="342900" algn="l"/>
                          <a:tab pos="343535" algn="l"/>
                        </a:tabLst>
                      </a:pPr>
                      <a:endParaRPr lang="en-GB" sz="1100" dirty="0">
                        <a:effectLst/>
                      </a:endParaRPr>
                    </a:p>
                    <a:p>
                      <a:pPr marL="342900" marR="65405" lvl="0" indent="-342900">
                        <a:lnSpc>
                          <a:spcPts val="1030"/>
                        </a:lnSpc>
                        <a:buSzPts val="900"/>
                        <a:buFont typeface="Symbol" panose="05050102010706020507" pitchFamily="18" charset="2"/>
                        <a:buChar char=""/>
                        <a:tabLst>
                          <a:tab pos="342900" algn="l"/>
                          <a:tab pos="343535" algn="l"/>
                        </a:tabLst>
                      </a:pPr>
                      <a:r>
                        <a:rPr lang="en-GB" sz="1100" dirty="0">
                          <a:effectLst/>
                        </a:rPr>
                        <a:t>The</a:t>
                      </a:r>
                      <a:r>
                        <a:rPr lang="en-GB" sz="1100" spc="20" dirty="0">
                          <a:effectLst/>
                        </a:rPr>
                        <a:t> </a:t>
                      </a:r>
                      <a:r>
                        <a:rPr lang="en-GB" sz="1100" dirty="0">
                          <a:effectLst/>
                        </a:rPr>
                        <a:t>ocean,</a:t>
                      </a:r>
                      <a:r>
                        <a:rPr lang="en-GB" sz="1100" spc="15" dirty="0">
                          <a:effectLst/>
                        </a:rPr>
                        <a:t> </a:t>
                      </a:r>
                      <a:r>
                        <a:rPr lang="en-GB" sz="1100" dirty="0">
                          <a:effectLst/>
                        </a:rPr>
                        <a:t>sandy</a:t>
                      </a:r>
                      <a:r>
                        <a:rPr lang="en-GB" sz="1100" spc="10" dirty="0">
                          <a:effectLst/>
                        </a:rPr>
                        <a:t> </a:t>
                      </a:r>
                      <a:r>
                        <a:rPr lang="en-GB" sz="1100" dirty="0">
                          <a:effectLst/>
                        </a:rPr>
                        <a:t>beaches</a:t>
                      </a:r>
                      <a:r>
                        <a:rPr lang="en-GB" sz="1100" spc="10" dirty="0">
                          <a:effectLst/>
                        </a:rPr>
                        <a:t> </a:t>
                      </a:r>
                      <a:r>
                        <a:rPr lang="en-GB" sz="1100" dirty="0">
                          <a:effectLst/>
                        </a:rPr>
                        <a:t>and</a:t>
                      </a:r>
                      <a:r>
                        <a:rPr lang="en-GB" sz="1100" spc="20" dirty="0">
                          <a:effectLst/>
                        </a:rPr>
                        <a:t> </a:t>
                      </a:r>
                      <a:r>
                        <a:rPr lang="en-GB" sz="1100" dirty="0">
                          <a:effectLst/>
                        </a:rPr>
                        <a:t>rocky</a:t>
                      </a:r>
                      <a:r>
                        <a:rPr lang="en-GB" sz="1100" spc="10" dirty="0">
                          <a:effectLst/>
                        </a:rPr>
                        <a:t> </a:t>
                      </a:r>
                      <a:r>
                        <a:rPr lang="en-GB" sz="1100" dirty="0">
                          <a:effectLst/>
                        </a:rPr>
                        <a:t>areas</a:t>
                      </a:r>
                      <a:r>
                        <a:rPr lang="en-GB" sz="1100" spc="10" dirty="0">
                          <a:effectLst/>
                        </a:rPr>
                        <a:t> </a:t>
                      </a:r>
                      <a:r>
                        <a:rPr lang="en-GB" sz="1100" dirty="0">
                          <a:effectLst/>
                        </a:rPr>
                        <a:t>along</a:t>
                      </a:r>
                      <a:r>
                        <a:rPr lang="en-GB" sz="1100" spc="20" dirty="0">
                          <a:effectLst/>
                        </a:rPr>
                        <a:t> </a:t>
                      </a:r>
                      <a:r>
                        <a:rPr lang="en-GB" sz="1100" dirty="0">
                          <a:effectLst/>
                        </a:rPr>
                        <a:t>the</a:t>
                      </a:r>
                      <a:r>
                        <a:rPr lang="en-GB" sz="1100" spc="10" dirty="0">
                          <a:effectLst/>
                        </a:rPr>
                        <a:t> </a:t>
                      </a:r>
                      <a:r>
                        <a:rPr lang="en-GB" sz="1100" dirty="0">
                          <a:effectLst/>
                        </a:rPr>
                        <a:t>coastline,</a:t>
                      </a:r>
                      <a:r>
                        <a:rPr lang="en-GB" sz="1100" spc="10" dirty="0">
                          <a:effectLst/>
                        </a:rPr>
                        <a:t> </a:t>
                      </a:r>
                      <a:r>
                        <a:rPr lang="en-GB" sz="1100" dirty="0">
                          <a:effectLst/>
                        </a:rPr>
                        <a:t>except</a:t>
                      </a:r>
                      <a:r>
                        <a:rPr lang="en-GB" sz="1100" spc="15" dirty="0">
                          <a:effectLst/>
                        </a:rPr>
                        <a:t> </a:t>
                      </a:r>
                      <a:r>
                        <a:rPr lang="en-GB" sz="1100" dirty="0">
                          <a:effectLst/>
                        </a:rPr>
                        <a:t>in</a:t>
                      </a:r>
                      <a:r>
                        <a:rPr lang="en-GB" sz="1100" spc="-235" dirty="0">
                          <a:effectLst/>
                        </a:rPr>
                        <a:t> </a:t>
                      </a:r>
                      <a:r>
                        <a:rPr lang="en-GB" sz="1100" dirty="0">
                          <a:effectLst/>
                        </a:rPr>
                        <a:t>sanctuary</a:t>
                      </a:r>
                      <a:r>
                        <a:rPr lang="en-GB" sz="1100" spc="-15" dirty="0">
                          <a:effectLst/>
                        </a:rPr>
                        <a:t> </a:t>
                      </a:r>
                      <a:r>
                        <a:rPr lang="en-GB" sz="1100" dirty="0">
                          <a:effectLst/>
                        </a:rPr>
                        <a:t>zones. (refer</a:t>
                      </a:r>
                      <a:r>
                        <a:rPr lang="en-GB" sz="1100" spc="-5" dirty="0">
                          <a:effectLst/>
                        </a:rPr>
                        <a:t> </a:t>
                      </a:r>
                      <a:r>
                        <a:rPr lang="en-GB" sz="1100" dirty="0">
                          <a:effectLst/>
                        </a:rPr>
                        <a:t>zonation</a:t>
                      </a:r>
                      <a:r>
                        <a:rPr lang="en-GB" sz="1100" spc="-5" dirty="0">
                          <a:effectLst/>
                        </a:rPr>
                        <a:t> </a:t>
                      </a:r>
                      <a:r>
                        <a:rPr lang="en-GB" sz="1100" dirty="0">
                          <a:effectLst/>
                        </a:rPr>
                        <a:t>map</a:t>
                      </a:r>
                      <a:r>
                        <a:rPr lang="en-GB" sz="1100" spc="-5" dirty="0">
                          <a:effectLst/>
                        </a:rPr>
                        <a:t> </a:t>
                      </a:r>
                      <a:r>
                        <a:rPr lang="en-GB" sz="1100" dirty="0">
                          <a:effectLst/>
                        </a:rPr>
                        <a:t>for</a:t>
                      </a:r>
                      <a:r>
                        <a:rPr lang="en-GB" sz="1100" spc="-15" dirty="0">
                          <a:effectLst/>
                        </a:rPr>
                        <a:t> </a:t>
                      </a:r>
                      <a:r>
                        <a:rPr lang="en-GB" sz="1100" dirty="0">
                          <a:effectLst/>
                        </a:rPr>
                        <a:t>no-take,</a:t>
                      </a:r>
                      <a:r>
                        <a:rPr lang="en-GB" sz="1100" spc="-5" dirty="0">
                          <a:effectLst/>
                        </a:rPr>
                        <a:t> </a:t>
                      </a:r>
                      <a:r>
                        <a:rPr lang="en-GB" sz="1100" dirty="0">
                          <a:effectLst/>
                        </a:rPr>
                        <a:t>tag</a:t>
                      </a:r>
                      <a:r>
                        <a:rPr lang="en-GB" sz="1100" spc="-15" dirty="0">
                          <a:effectLst/>
                        </a:rPr>
                        <a:t> </a:t>
                      </a:r>
                      <a:r>
                        <a:rPr lang="en-GB" sz="1100" dirty="0">
                          <a:effectLst/>
                        </a:rPr>
                        <a:t>and</a:t>
                      </a:r>
                      <a:r>
                        <a:rPr lang="en-GB" sz="1100" spc="-5" dirty="0">
                          <a:effectLst/>
                        </a:rPr>
                        <a:t> </a:t>
                      </a:r>
                      <a:r>
                        <a:rPr lang="en-GB" sz="1100" dirty="0">
                          <a:effectLst/>
                        </a:rPr>
                        <a:t>release</a:t>
                      </a:r>
                      <a:r>
                        <a:rPr lang="en-GB" sz="1100" spc="-5" dirty="0">
                          <a:effectLst/>
                        </a:rPr>
                        <a:t> </a:t>
                      </a:r>
                      <a:r>
                        <a:rPr lang="en-GB" sz="1100" dirty="0">
                          <a:effectLst/>
                        </a:rPr>
                        <a:t>zones)</a:t>
                      </a:r>
                      <a:endParaRPr lang="en-ZA" sz="1400" dirty="0">
                        <a:effectLst/>
                        <a:latin typeface="Arial" panose="020B0604020202020204" pitchFamily="34" charset="0"/>
                        <a:ea typeface="Symbol" panose="05050102010706020507" pitchFamily="18" charset="2"/>
                        <a:cs typeface="Symbol" panose="05050102010706020507" pitchFamily="18" charset="2"/>
                      </a:endParaRPr>
                    </a:p>
                  </a:txBody>
                  <a:tcPr marL="0" marR="0" marT="0" marB="0"/>
                </a:tc>
                <a:extLst>
                  <a:ext uri="{0D108BD9-81ED-4DB2-BD59-A6C34878D82A}">
                    <a16:rowId xmlns:a16="http://schemas.microsoft.com/office/drawing/2014/main" val="3650357190"/>
                  </a:ext>
                </a:extLst>
              </a:tr>
            </a:tbl>
          </a:graphicData>
        </a:graphic>
      </p:graphicFrame>
      <p:graphicFrame>
        <p:nvGraphicFramePr>
          <p:cNvPr id="6" name="Content Placeholder 4">
            <a:extLst>
              <a:ext uri="{FF2B5EF4-FFF2-40B4-BE49-F238E27FC236}">
                <a16:creationId xmlns:a16="http://schemas.microsoft.com/office/drawing/2014/main" id="{6A270ACC-3140-AD4B-0F10-10A98556FD5A}"/>
              </a:ext>
            </a:extLst>
          </p:cNvPr>
          <p:cNvGraphicFramePr>
            <a:graphicFrameLocks/>
          </p:cNvGraphicFramePr>
          <p:nvPr>
            <p:extLst>
              <p:ext uri="{D42A27DB-BD31-4B8C-83A1-F6EECF244321}">
                <p14:modId xmlns:p14="http://schemas.microsoft.com/office/powerpoint/2010/main" val="4243437933"/>
              </p:ext>
            </p:extLst>
          </p:nvPr>
        </p:nvGraphicFramePr>
        <p:xfrm>
          <a:off x="0" y="3640346"/>
          <a:ext cx="6081623" cy="3116917"/>
        </p:xfrm>
        <a:graphic>
          <a:graphicData uri="http://schemas.openxmlformats.org/drawingml/2006/table">
            <a:tbl>
              <a:tblPr firstRow="1" firstCol="1" lastRow="1" lastCol="1" bandRow="1" bandCol="1">
                <a:tableStyleId>{D7AC3CCA-C797-4891-BE02-D94E43425B78}</a:tableStyleId>
              </a:tblPr>
              <a:tblGrid>
                <a:gridCol w="1238768">
                  <a:extLst>
                    <a:ext uri="{9D8B030D-6E8A-4147-A177-3AD203B41FA5}">
                      <a16:colId xmlns:a16="http://schemas.microsoft.com/office/drawing/2014/main" val="2659092644"/>
                    </a:ext>
                  </a:extLst>
                </a:gridCol>
                <a:gridCol w="4842855">
                  <a:extLst>
                    <a:ext uri="{9D8B030D-6E8A-4147-A177-3AD203B41FA5}">
                      <a16:colId xmlns:a16="http://schemas.microsoft.com/office/drawing/2014/main" val="342482846"/>
                    </a:ext>
                  </a:extLst>
                </a:gridCol>
              </a:tblGrid>
              <a:tr h="907906">
                <a:tc gridSpan="2">
                  <a:txBody>
                    <a:bodyPr/>
                    <a:lstStyle/>
                    <a:p>
                      <a:pPr marL="342900">
                        <a:spcBef>
                          <a:spcPts val="35"/>
                        </a:spcBef>
                        <a:spcAft>
                          <a:spcPts val="0"/>
                        </a:spcAft>
                      </a:pPr>
                      <a:r>
                        <a:rPr lang="en-GB" sz="1000" dirty="0">
                          <a:effectLst/>
                        </a:rPr>
                        <a:t> </a:t>
                      </a:r>
                      <a:endParaRPr lang="en-ZA" sz="1400" dirty="0">
                        <a:effectLst/>
                      </a:endParaRPr>
                    </a:p>
                    <a:p>
                      <a:pPr marL="2025650" marR="2021205" algn="ctr">
                        <a:spcAft>
                          <a:spcPts val="0"/>
                        </a:spcAft>
                      </a:pPr>
                      <a:r>
                        <a:rPr lang="en-GB" sz="1600" dirty="0">
                          <a:effectLst/>
                        </a:rPr>
                        <a:t>GAME DRIVES - OPEN VEHICLE</a:t>
                      </a:r>
                      <a:endParaRPr lang="en-ZA" sz="1600" dirty="0">
                        <a:effectLst/>
                        <a:latin typeface="+mj-lt"/>
                      </a:endParaRPr>
                    </a:p>
                  </a:txBody>
                  <a:tcPr marL="0" marR="0" marT="0" marB="0"/>
                </a:tc>
                <a:tc hMerge="1">
                  <a:txBody>
                    <a:bodyPr/>
                    <a:lstStyle/>
                    <a:p>
                      <a:endParaRPr lang="en-ZA"/>
                    </a:p>
                  </a:txBody>
                  <a:tcPr/>
                </a:tc>
                <a:extLst>
                  <a:ext uri="{0D108BD9-81ED-4DB2-BD59-A6C34878D82A}">
                    <a16:rowId xmlns:a16="http://schemas.microsoft.com/office/drawing/2014/main" val="2008137560"/>
                  </a:ext>
                </a:extLst>
              </a:tr>
              <a:tr h="630043">
                <a:tc>
                  <a:txBody>
                    <a:bodyPr/>
                    <a:lstStyle/>
                    <a:p>
                      <a:pPr marL="342900" lvl="0" indent="-342900">
                        <a:lnSpc>
                          <a:spcPts val="1000"/>
                        </a:lnSpc>
                        <a:buFont typeface="+mj-lt"/>
                        <a:buAutoNum type="arabicPeriod"/>
                        <a:tabLst>
                          <a:tab pos="297180" algn="l"/>
                        </a:tabLst>
                      </a:pPr>
                      <a:endParaRPr lang="en-GB" sz="1050" dirty="0">
                        <a:effectLst/>
                      </a:endParaRPr>
                    </a:p>
                    <a:p>
                      <a:pPr marL="0" lvl="0" indent="0" algn="ctr">
                        <a:lnSpc>
                          <a:spcPts val="1000"/>
                        </a:lnSpc>
                        <a:buFont typeface="+mj-lt"/>
                        <a:buNone/>
                        <a:tabLst>
                          <a:tab pos="297180" algn="l"/>
                        </a:tabLst>
                      </a:pPr>
                      <a:r>
                        <a:rPr lang="en-GB" sz="1050" dirty="0">
                          <a:effectLst/>
                        </a:rPr>
                        <a:t>   Activity</a:t>
                      </a:r>
                      <a:r>
                        <a:rPr lang="en-GB" sz="1050" spc="-40" dirty="0">
                          <a:effectLst/>
                        </a:rPr>
                        <a:t> </a:t>
                      </a:r>
                      <a:r>
                        <a:rPr lang="en-GB" sz="1050" dirty="0">
                          <a:effectLst/>
                        </a:rPr>
                        <a:t>concept</a:t>
                      </a:r>
                      <a:endParaRPr lang="en-ZA" sz="1400" dirty="0">
                        <a:effectLst/>
                        <a:latin typeface="Arial" panose="020B0604020202020204" pitchFamily="34" charset="0"/>
                        <a:ea typeface="Arial" panose="020B0604020202020204" pitchFamily="34" charset="0"/>
                      </a:endParaRPr>
                    </a:p>
                  </a:txBody>
                  <a:tcPr marL="0" marR="0" marT="0" marB="0"/>
                </a:tc>
                <a:tc>
                  <a:txBody>
                    <a:bodyPr/>
                    <a:lstStyle/>
                    <a:p>
                      <a:pPr marL="342900" lvl="0" indent="-342900">
                        <a:lnSpc>
                          <a:spcPts val="1000"/>
                        </a:lnSpc>
                        <a:buSzPts val="900"/>
                        <a:buFont typeface="Symbol" panose="05050102010706020507" pitchFamily="18" charset="2"/>
                        <a:buChar char=""/>
                        <a:tabLst>
                          <a:tab pos="342900" algn="l"/>
                          <a:tab pos="343535" algn="l"/>
                        </a:tabLst>
                      </a:pPr>
                      <a:endParaRPr lang="en-GB" sz="1050" dirty="0">
                        <a:effectLst/>
                      </a:endParaRPr>
                    </a:p>
                    <a:p>
                      <a:pPr marL="342900" lvl="0" indent="-342900">
                        <a:lnSpc>
                          <a:spcPts val="1000"/>
                        </a:lnSpc>
                        <a:buSzPts val="900"/>
                        <a:buFont typeface="Symbol" panose="05050102010706020507" pitchFamily="18" charset="2"/>
                        <a:buChar char=""/>
                        <a:tabLst>
                          <a:tab pos="342900" algn="l"/>
                          <a:tab pos="343535" algn="l"/>
                        </a:tabLst>
                      </a:pPr>
                      <a:r>
                        <a:rPr lang="en-GB" sz="1050" dirty="0">
                          <a:effectLst/>
                        </a:rPr>
                        <a:t>Guided</a:t>
                      </a:r>
                      <a:r>
                        <a:rPr lang="en-GB" sz="1050" spc="-20" dirty="0">
                          <a:effectLst/>
                        </a:rPr>
                        <a:t> </a:t>
                      </a:r>
                      <a:r>
                        <a:rPr lang="en-GB" sz="1050" dirty="0">
                          <a:effectLst/>
                        </a:rPr>
                        <a:t>game</a:t>
                      </a:r>
                      <a:r>
                        <a:rPr lang="en-GB" sz="1050" spc="-5" dirty="0">
                          <a:effectLst/>
                        </a:rPr>
                        <a:t> </a:t>
                      </a:r>
                      <a:r>
                        <a:rPr lang="en-GB" sz="1050" dirty="0">
                          <a:effectLst/>
                        </a:rPr>
                        <a:t>drives on</a:t>
                      </a:r>
                      <a:r>
                        <a:rPr lang="en-GB" sz="1050" spc="-15" dirty="0">
                          <a:effectLst/>
                        </a:rPr>
                        <a:t> </a:t>
                      </a:r>
                      <a:r>
                        <a:rPr lang="en-GB" sz="1050" dirty="0">
                          <a:effectLst/>
                        </a:rPr>
                        <a:t>public</a:t>
                      </a:r>
                      <a:r>
                        <a:rPr lang="en-GB" sz="1050" spc="-15" dirty="0">
                          <a:effectLst/>
                        </a:rPr>
                        <a:t> </a:t>
                      </a:r>
                      <a:r>
                        <a:rPr lang="en-GB" sz="1050" dirty="0">
                          <a:effectLst/>
                        </a:rPr>
                        <a:t>roads</a:t>
                      </a:r>
                      <a:r>
                        <a:rPr lang="en-GB" sz="1050" spc="-15" dirty="0">
                          <a:effectLst/>
                        </a:rPr>
                        <a:t> </a:t>
                      </a:r>
                      <a:r>
                        <a:rPr lang="en-GB" sz="1050" dirty="0">
                          <a:effectLst/>
                        </a:rPr>
                        <a:t>in the</a:t>
                      </a:r>
                      <a:r>
                        <a:rPr lang="en-GB" sz="1050" spc="-5" dirty="0">
                          <a:effectLst/>
                        </a:rPr>
                        <a:t> </a:t>
                      </a:r>
                      <a:r>
                        <a:rPr lang="en-GB" sz="1050" dirty="0">
                          <a:effectLst/>
                        </a:rPr>
                        <a:t>Park.</a:t>
                      </a:r>
                      <a:endParaRPr lang="en-ZA" sz="1400" dirty="0">
                        <a:effectLst/>
                        <a:latin typeface="Arial" panose="020B0604020202020204" pitchFamily="34" charset="0"/>
                        <a:ea typeface="Symbol" panose="05050102010706020507" pitchFamily="18" charset="2"/>
                        <a:cs typeface="Symbol" panose="05050102010706020507" pitchFamily="18" charset="2"/>
                      </a:endParaRPr>
                    </a:p>
                  </a:txBody>
                  <a:tcPr marL="0" marR="0" marT="0" marB="0"/>
                </a:tc>
                <a:extLst>
                  <a:ext uri="{0D108BD9-81ED-4DB2-BD59-A6C34878D82A}">
                    <a16:rowId xmlns:a16="http://schemas.microsoft.com/office/drawing/2014/main" val="2891299978"/>
                  </a:ext>
                </a:extLst>
              </a:tr>
              <a:tr h="1578968">
                <a:tc>
                  <a:txBody>
                    <a:bodyPr/>
                    <a:lstStyle/>
                    <a:p>
                      <a:pPr marL="342900" marR="481965" lvl="0" indent="-342900">
                        <a:spcAft>
                          <a:spcPts val="0"/>
                        </a:spcAft>
                        <a:buFont typeface="+mj-lt"/>
                        <a:buAutoNum type="arabicPeriod"/>
                        <a:tabLst>
                          <a:tab pos="297180" algn="l"/>
                        </a:tabLst>
                      </a:pPr>
                      <a:endParaRPr lang="en-GB" sz="1050" dirty="0">
                        <a:effectLst/>
                      </a:endParaRPr>
                    </a:p>
                    <a:p>
                      <a:pPr marL="0" marR="481965" lvl="0" indent="0">
                        <a:spcAft>
                          <a:spcPts val="0"/>
                        </a:spcAft>
                        <a:buFont typeface="+mj-lt"/>
                        <a:buNone/>
                        <a:tabLst>
                          <a:tab pos="297180" algn="l"/>
                        </a:tabLst>
                      </a:pPr>
                      <a:r>
                        <a:rPr lang="en-GB" sz="1050" dirty="0">
                          <a:effectLst/>
                        </a:rPr>
                        <a:t>  </a:t>
                      </a:r>
                    </a:p>
                    <a:p>
                      <a:pPr marL="0" marR="481965" lvl="0" indent="0" algn="ctr">
                        <a:spcAft>
                          <a:spcPts val="0"/>
                        </a:spcAft>
                        <a:buFont typeface="+mj-lt"/>
                        <a:buNone/>
                        <a:tabLst>
                          <a:tab pos="297180" algn="l"/>
                        </a:tabLst>
                      </a:pPr>
                      <a:r>
                        <a:rPr lang="en-GB" sz="1050" dirty="0">
                          <a:effectLst/>
                        </a:rPr>
                        <a:t>  Area of operation</a:t>
                      </a:r>
                      <a:endParaRPr lang="en-ZA" sz="1050" dirty="0">
                        <a:effectLst/>
                      </a:endParaRPr>
                    </a:p>
                  </a:txBody>
                  <a:tcPr marL="0" marR="0" marT="0" marB="0"/>
                </a:tc>
                <a:tc>
                  <a:txBody>
                    <a:bodyPr/>
                    <a:lstStyle/>
                    <a:p>
                      <a:pPr marL="114300">
                        <a:lnSpc>
                          <a:spcPts val="1030"/>
                        </a:lnSpc>
                      </a:pPr>
                      <a:endParaRPr lang="en-GB" sz="1050" dirty="0">
                        <a:effectLst/>
                      </a:endParaRPr>
                    </a:p>
                    <a:p>
                      <a:pPr marL="114300">
                        <a:lnSpc>
                          <a:spcPts val="1030"/>
                        </a:lnSpc>
                      </a:pPr>
                      <a:r>
                        <a:rPr lang="en-GB" sz="1050" dirty="0">
                          <a:effectLst/>
                        </a:rPr>
                        <a:t>Public</a:t>
                      </a:r>
                      <a:r>
                        <a:rPr lang="en-GB" sz="1050" spc="-5" dirty="0">
                          <a:effectLst/>
                        </a:rPr>
                        <a:t> </a:t>
                      </a:r>
                      <a:r>
                        <a:rPr lang="en-GB" sz="1050" dirty="0">
                          <a:effectLst/>
                        </a:rPr>
                        <a:t>roads</a:t>
                      </a:r>
                      <a:r>
                        <a:rPr lang="en-GB" sz="1050" spc="-10" dirty="0">
                          <a:effectLst/>
                        </a:rPr>
                        <a:t> </a:t>
                      </a:r>
                      <a:r>
                        <a:rPr lang="en-GB" sz="1050" dirty="0">
                          <a:effectLst/>
                        </a:rPr>
                        <a:t>on</a:t>
                      </a:r>
                      <a:endParaRPr lang="en-ZA" sz="1400" dirty="0">
                        <a:effectLst/>
                      </a:endParaRPr>
                    </a:p>
                    <a:p>
                      <a:pPr marL="342900" lvl="0" indent="-342900">
                        <a:lnSpc>
                          <a:spcPts val="1095"/>
                        </a:lnSpc>
                        <a:buSzPts val="900"/>
                        <a:buFont typeface="Symbol" panose="05050102010706020507" pitchFamily="18" charset="2"/>
                        <a:buChar char=""/>
                        <a:tabLst>
                          <a:tab pos="342900" algn="l"/>
                          <a:tab pos="343535" algn="l"/>
                        </a:tabLst>
                      </a:pPr>
                      <a:r>
                        <a:rPr lang="en-GB" sz="1050" dirty="0">
                          <a:effectLst/>
                        </a:rPr>
                        <a:t>Eastern</a:t>
                      </a:r>
                      <a:r>
                        <a:rPr lang="en-GB" sz="1050" spc="-10" dirty="0">
                          <a:effectLst/>
                        </a:rPr>
                        <a:t> </a:t>
                      </a:r>
                      <a:r>
                        <a:rPr lang="en-GB" sz="1050" dirty="0">
                          <a:effectLst/>
                        </a:rPr>
                        <a:t>Shores to Cape</a:t>
                      </a:r>
                      <a:r>
                        <a:rPr lang="en-GB" sz="1050" spc="-20" dirty="0">
                          <a:effectLst/>
                        </a:rPr>
                        <a:t> </a:t>
                      </a:r>
                      <a:r>
                        <a:rPr lang="en-GB" sz="1050" dirty="0">
                          <a:effectLst/>
                        </a:rPr>
                        <a:t>Vidal;</a:t>
                      </a:r>
                      <a:r>
                        <a:rPr lang="en-GB" sz="1050" spc="-15" dirty="0">
                          <a:effectLst/>
                        </a:rPr>
                        <a:t> </a:t>
                      </a:r>
                      <a:r>
                        <a:rPr lang="en-GB" sz="1050" dirty="0">
                          <a:effectLst/>
                        </a:rPr>
                        <a:t>or</a:t>
                      </a:r>
                      <a:endParaRPr lang="en-ZA" sz="1400" dirty="0">
                        <a:effectLst/>
                      </a:endParaRPr>
                    </a:p>
                    <a:p>
                      <a:pPr marL="342900" lvl="0" indent="-342900">
                        <a:lnSpc>
                          <a:spcPts val="1005"/>
                        </a:lnSpc>
                        <a:buSzPts val="900"/>
                        <a:buFont typeface="Symbol" panose="05050102010706020507" pitchFamily="18" charset="2"/>
                        <a:buChar char=""/>
                        <a:tabLst>
                          <a:tab pos="342900" algn="l"/>
                          <a:tab pos="343535" algn="l"/>
                        </a:tabLst>
                      </a:pPr>
                      <a:r>
                        <a:rPr lang="en-GB" sz="1050" dirty="0" err="1">
                          <a:effectLst/>
                        </a:rPr>
                        <a:t>UMkhuze</a:t>
                      </a:r>
                      <a:r>
                        <a:rPr lang="en-GB" sz="1050" dirty="0">
                          <a:effectLst/>
                        </a:rPr>
                        <a:t>; Western Shores; False Bay; Sodwana; Kosi Bay; Lake Sibaya</a:t>
                      </a:r>
                      <a:endParaRPr lang="en-ZA" sz="1400" dirty="0">
                        <a:effectLst/>
                        <a:latin typeface="Arial" panose="020B0604020202020204" pitchFamily="34" charset="0"/>
                        <a:ea typeface="Symbol" panose="05050102010706020507" pitchFamily="18" charset="2"/>
                        <a:cs typeface="Symbol" panose="05050102010706020507" pitchFamily="18" charset="2"/>
                      </a:endParaRPr>
                    </a:p>
                  </a:txBody>
                  <a:tcPr marL="0" marR="0" marT="0" marB="0"/>
                </a:tc>
                <a:extLst>
                  <a:ext uri="{0D108BD9-81ED-4DB2-BD59-A6C34878D82A}">
                    <a16:rowId xmlns:a16="http://schemas.microsoft.com/office/drawing/2014/main" val="2660937976"/>
                  </a:ext>
                </a:extLst>
              </a:tr>
            </a:tbl>
          </a:graphicData>
        </a:graphic>
      </p:graphicFrame>
      <p:graphicFrame>
        <p:nvGraphicFramePr>
          <p:cNvPr id="9" name="Content Placeholder 4">
            <a:extLst>
              <a:ext uri="{FF2B5EF4-FFF2-40B4-BE49-F238E27FC236}">
                <a16:creationId xmlns:a16="http://schemas.microsoft.com/office/drawing/2014/main" id="{866E1D68-A8F5-B139-DA7B-ABAF6D10D17A}"/>
              </a:ext>
            </a:extLst>
          </p:cNvPr>
          <p:cNvGraphicFramePr>
            <a:graphicFrameLocks/>
          </p:cNvGraphicFramePr>
          <p:nvPr>
            <p:extLst>
              <p:ext uri="{D42A27DB-BD31-4B8C-83A1-F6EECF244321}">
                <p14:modId xmlns:p14="http://schemas.microsoft.com/office/powerpoint/2010/main" val="1042142063"/>
              </p:ext>
            </p:extLst>
          </p:nvPr>
        </p:nvGraphicFramePr>
        <p:xfrm>
          <a:off x="6227397" y="1185711"/>
          <a:ext cx="5875464" cy="2519249"/>
        </p:xfrm>
        <a:graphic>
          <a:graphicData uri="http://schemas.openxmlformats.org/drawingml/2006/table">
            <a:tbl>
              <a:tblPr firstRow="1" firstCol="1" bandRow="1">
                <a:tableStyleId>{D7AC3CCA-C797-4891-BE02-D94E43425B78}</a:tableStyleId>
              </a:tblPr>
              <a:tblGrid>
                <a:gridCol w="1020846">
                  <a:extLst>
                    <a:ext uri="{9D8B030D-6E8A-4147-A177-3AD203B41FA5}">
                      <a16:colId xmlns:a16="http://schemas.microsoft.com/office/drawing/2014/main" val="2484603979"/>
                    </a:ext>
                  </a:extLst>
                </a:gridCol>
                <a:gridCol w="4854618">
                  <a:extLst>
                    <a:ext uri="{9D8B030D-6E8A-4147-A177-3AD203B41FA5}">
                      <a16:colId xmlns:a16="http://schemas.microsoft.com/office/drawing/2014/main" val="1146540811"/>
                    </a:ext>
                  </a:extLst>
                </a:gridCol>
              </a:tblGrid>
              <a:tr h="1203604">
                <a:tc gridSpan="2">
                  <a:txBody>
                    <a:bodyPr/>
                    <a:lstStyle/>
                    <a:p>
                      <a:pPr>
                        <a:lnSpc>
                          <a:spcPct val="107000"/>
                        </a:lnSpc>
                        <a:spcAft>
                          <a:spcPts val="800"/>
                        </a:spcAft>
                      </a:pPr>
                      <a:r>
                        <a:rPr lang="en-US" sz="1050" dirty="0">
                          <a:effectLst/>
                        </a:rPr>
                        <a:t> </a:t>
                      </a:r>
                    </a:p>
                    <a:p>
                      <a:pPr algn="ctr">
                        <a:lnSpc>
                          <a:spcPct val="107000"/>
                        </a:lnSpc>
                        <a:spcAft>
                          <a:spcPts val="800"/>
                        </a:spcAft>
                      </a:pPr>
                      <a:r>
                        <a:rPr lang="en-US" sz="1800" b="1" kern="1200" dirty="0">
                          <a:solidFill>
                            <a:schemeClr val="dk1"/>
                          </a:solidFill>
                          <a:effectLst/>
                          <a:latin typeface="+mn-lt"/>
                          <a:ea typeface="+mn-ea"/>
                          <a:cs typeface="+mn-cs"/>
                        </a:rPr>
                        <a:t>TURTLE TOURS VEHICLES</a:t>
                      </a:r>
                      <a:endParaRPr lang="en-ZA" sz="1800" b="1" kern="1200" dirty="0">
                        <a:solidFill>
                          <a:schemeClr val="dk1"/>
                        </a:solidFill>
                        <a:effectLst/>
                        <a:latin typeface="+mn-lt"/>
                        <a:ea typeface="+mn-ea"/>
                        <a:cs typeface="+mn-cs"/>
                      </a:endParaRPr>
                    </a:p>
                  </a:txBody>
                  <a:tcPr marL="68580" marR="68580" marT="0" marB="0"/>
                </a:tc>
                <a:tc hMerge="1">
                  <a:txBody>
                    <a:bodyPr/>
                    <a:lstStyle/>
                    <a:p>
                      <a:endParaRPr lang="en-ZA"/>
                    </a:p>
                  </a:txBody>
                  <a:tcPr/>
                </a:tc>
                <a:extLst>
                  <a:ext uri="{0D108BD9-81ED-4DB2-BD59-A6C34878D82A}">
                    <a16:rowId xmlns:a16="http://schemas.microsoft.com/office/drawing/2014/main" val="4000839728"/>
                  </a:ext>
                </a:extLst>
              </a:tr>
              <a:tr h="562638">
                <a:tc>
                  <a:txBody>
                    <a:bodyPr/>
                    <a:lstStyle/>
                    <a:p>
                      <a:pPr marL="0" lvl="0" indent="0">
                        <a:lnSpc>
                          <a:spcPct val="107000"/>
                        </a:lnSpc>
                        <a:spcAft>
                          <a:spcPts val="800"/>
                        </a:spcAft>
                        <a:buFont typeface="+mj-lt"/>
                        <a:buNone/>
                        <a:tabLst>
                          <a:tab pos="228600" algn="l"/>
                        </a:tabLst>
                      </a:pPr>
                      <a:r>
                        <a:rPr lang="en-US" sz="1100" dirty="0">
                          <a:effectLst/>
                        </a:rPr>
                        <a:t>Activity Concept</a:t>
                      </a:r>
                      <a:endParaRPr lang="en-ZA" sz="1100" dirty="0">
                        <a:effectLst/>
                      </a:endParaRPr>
                    </a:p>
                    <a:p>
                      <a:pPr>
                        <a:lnSpc>
                          <a:spcPct val="107000"/>
                        </a:lnSpc>
                        <a:spcAft>
                          <a:spcPts val="800"/>
                        </a:spcAft>
                      </a:pPr>
                      <a:r>
                        <a:rPr lang="en-GB" sz="1100" dirty="0">
                          <a:effectLst/>
                        </a:rPr>
                        <a:t>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07000"/>
                        </a:lnSpc>
                        <a:spcAft>
                          <a:spcPts val="800"/>
                        </a:spcAft>
                      </a:pPr>
                      <a:r>
                        <a:rPr lang="en-GB" sz="1100" b="1" dirty="0">
                          <a:effectLst/>
                        </a:rPr>
                        <a:t>Tracking of turtle breeding sites by vehicle in Sodwana</a:t>
                      </a:r>
                      <a:endParaRPr lang="en-ZA" sz="11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93321775"/>
                  </a:ext>
                </a:extLst>
              </a:tr>
              <a:tr h="688392">
                <a:tc>
                  <a:txBody>
                    <a:bodyPr/>
                    <a:lstStyle/>
                    <a:p>
                      <a:pPr marL="0" lvl="0" indent="0">
                        <a:lnSpc>
                          <a:spcPct val="107000"/>
                        </a:lnSpc>
                        <a:spcAft>
                          <a:spcPts val="800"/>
                        </a:spcAft>
                        <a:buFont typeface="+mj-lt"/>
                        <a:buNone/>
                        <a:tabLst>
                          <a:tab pos="228600" algn="l"/>
                        </a:tabLst>
                      </a:pPr>
                      <a:r>
                        <a:rPr lang="en-US" sz="1100" dirty="0">
                          <a:effectLst/>
                        </a:rPr>
                        <a:t>Area of operation</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nSpc>
                          <a:spcPct val="107000"/>
                        </a:lnSpc>
                        <a:spcAft>
                          <a:spcPts val="800"/>
                        </a:spcAft>
                        <a:buFont typeface="Symbol" panose="05050102010706020507" pitchFamily="18" charset="2"/>
                        <a:buChar char=""/>
                        <a:tabLst>
                          <a:tab pos="274320" algn="l"/>
                          <a:tab pos="457200" algn="l"/>
                        </a:tabLst>
                      </a:pPr>
                      <a:r>
                        <a:rPr lang="en-US" sz="1100" b="1" dirty="0">
                          <a:effectLst/>
                        </a:rPr>
                        <a:t>Sodwana from </a:t>
                      </a:r>
                      <a:r>
                        <a:rPr lang="en-US" sz="1100" b="1" dirty="0" err="1">
                          <a:effectLst/>
                        </a:rPr>
                        <a:t>Adlams</a:t>
                      </a:r>
                      <a:r>
                        <a:rPr lang="en-US" sz="1100" b="1" dirty="0">
                          <a:effectLst/>
                        </a:rPr>
                        <a:t> to Nine Mile</a:t>
                      </a:r>
                      <a:endParaRPr lang="en-ZA" sz="11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71535871"/>
                  </a:ext>
                </a:extLst>
              </a:tr>
            </a:tbl>
          </a:graphicData>
        </a:graphic>
      </p:graphicFrame>
      <p:graphicFrame>
        <p:nvGraphicFramePr>
          <p:cNvPr id="10" name="Table 9">
            <a:extLst>
              <a:ext uri="{FF2B5EF4-FFF2-40B4-BE49-F238E27FC236}">
                <a16:creationId xmlns:a16="http://schemas.microsoft.com/office/drawing/2014/main" id="{2430924E-37E7-6BD1-E4F4-8E00950CC46F}"/>
              </a:ext>
            </a:extLst>
          </p:cNvPr>
          <p:cNvGraphicFramePr>
            <a:graphicFrameLocks noGrp="1"/>
          </p:cNvGraphicFramePr>
          <p:nvPr>
            <p:extLst>
              <p:ext uri="{D42A27DB-BD31-4B8C-83A1-F6EECF244321}">
                <p14:modId xmlns:p14="http://schemas.microsoft.com/office/powerpoint/2010/main" val="4075560231"/>
              </p:ext>
            </p:extLst>
          </p:nvPr>
        </p:nvGraphicFramePr>
        <p:xfrm>
          <a:off x="6227396" y="3704960"/>
          <a:ext cx="5861087" cy="3013758"/>
        </p:xfrm>
        <a:graphic>
          <a:graphicData uri="http://schemas.openxmlformats.org/drawingml/2006/table">
            <a:tbl>
              <a:tblPr firstRow="1" firstCol="1" lastRow="1" lastCol="1" bandRow="1" bandCol="1">
                <a:tableStyleId>{D7AC3CCA-C797-4891-BE02-D94E43425B78}</a:tableStyleId>
              </a:tblPr>
              <a:tblGrid>
                <a:gridCol w="1263404">
                  <a:extLst>
                    <a:ext uri="{9D8B030D-6E8A-4147-A177-3AD203B41FA5}">
                      <a16:colId xmlns:a16="http://schemas.microsoft.com/office/drawing/2014/main" val="2855565272"/>
                    </a:ext>
                  </a:extLst>
                </a:gridCol>
                <a:gridCol w="4597683">
                  <a:extLst>
                    <a:ext uri="{9D8B030D-6E8A-4147-A177-3AD203B41FA5}">
                      <a16:colId xmlns:a16="http://schemas.microsoft.com/office/drawing/2014/main" val="2427439931"/>
                    </a:ext>
                  </a:extLst>
                </a:gridCol>
              </a:tblGrid>
              <a:tr h="996672">
                <a:tc gridSpan="2">
                  <a:txBody>
                    <a:bodyPr/>
                    <a:lstStyle/>
                    <a:p>
                      <a:pPr marL="342900">
                        <a:spcBef>
                          <a:spcPts val="25"/>
                        </a:spcBef>
                        <a:spcAft>
                          <a:spcPts val="0"/>
                        </a:spcAft>
                      </a:pPr>
                      <a:r>
                        <a:rPr lang="en-GB" sz="1200" b="1" dirty="0">
                          <a:effectLst/>
                        </a:rPr>
                        <a:t> </a:t>
                      </a:r>
                      <a:endParaRPr lang="en-ZA" sz="2000" b="1" dirty="0">
                        <a:effectLst/>
                      </a:endParaRPr>
                    </a:p>
                    <a:p>
                      <a:pPr marL="733425" marR="732155" algn="ctr">
                        <a:spcAft>
                          <a:spcPts val="0"/>
                        </a:spcAft>
                      </a:pPr>
                      <a:r>
                        <a:rPr lang="en-GB" sz="1400" b="1" dirty="0">
                          <a:effectLst/>
                        </a:rPr>
                        <a:t>GUIDED WALKS &amp; WALKING</a:t>
                      </a:r>
                      <a:r>
                        <a:rPr lang="en-GB" sz="1400" b="1" spc="-15" dirty="0">
                          <a:effectLst/>
                        </a:rPr>
                        <a:t> </a:t>
                      </a:r>
                      <a:r>
                        <a:rPr lang="en-GB" sz="1400" b="1" dirty="0">
                          <a:effectLst/>
                        </a:rPr>
                        <a:t>TRAILS </a:t>
                      </a:r>
                      <a:endParaRPr lang="en-ZA" sz="2000" b="1" dirty="0">
                        <a:effectLst/>
                        <a:latin typeface="Arial" panose="020B0604020202020204" pitchFamily="34" charset="0"/>
                        <a:ea typeface="Arial" panose="020B0604020202020204" pitchFamily="34" charset="0"/>
                      </a:endParaRPr>
                    </a:p>
                  </a:txBody>
                  <a:tcPr marL="0" marR="0" marT="0" marB="0"/>
                </a:tc>
                <a:tc hMerge="1">
                  <a:txBody>
                    <a:bodyPr/>
                    <a:lstStyle/>
                    <a:p>
                      <a:endParaRPr lang="en-ZA"/>
                    </a:p>
                  </a:txBody>
                  <a:tcPr/>
                </a:tc>
                <a:extLst>
                  <a:ext uri="{0D108BD9-81ED-4DB2-BD59-A6C34878D82A}">
                    <a16:rowId xmlns:a16="http://schemas.microsoft.com/office/drawing/2014/main" val="4053518729"/>
                  </a:ext>
                </a:extLst>
              </a:tr>
              <a:tr h="790277">
                <a:tc>
                  <a:txBody>
                    <a:bodyPr/>
                    <a:lstStyle/>
                    <a:p>
                      <a:pPr marL="342900" marR="320040" lvl="0" indent="-342900">
                        <a:lnSpc>
                          <a:spcPts val="1005"/>
                        </a:lnSpc>
                        <a:spcAft>
                          <a:spcPts val="0"/>
                        </a:spcAft>
                        <a:buFont typeface="+mj-lt"/>
                        <a:buAutoNum type="arabicPeriod"/>
                        <a:tabLst>
                          <a:tab pos="227965" algn="l"/>
                        </a:tabLst>
                      </a:pPr>
                      <a:endParaRPr lang="en-GB" sz="1100" dirty="0">
                        <a:effectLst/>
                      </a:endParaRPr>
                    </a:p>
                    <a:p>
                      <a:pPr marL="0" marR="320040" lvl="0" indent="0">
                        <a:lnSpc>
                          <a:spcPts val="1005"/>
                        </a:lnSpc>
                        <a:spcAft>
                          <a:spcPts val="0"/>
                        </a:spcAft>
                        <a:buFont typeface="+mj-lt"/>
                        <a:buNone/>
                        <a:tabLst>
                          <a:tab pos="227965" algn="l"/>
                        </a:tabLst>
                      </a:pPr>
                      <a:r>
                        <a:rPr lang="en-GB" sz="1100" dirty="0">
                          <a:effectLst/>
                        </a:rPr>
                        <a:t>   </a:t>
                      </a:r>
                    </a:p>
                    <a:p>
                      <a:pPr marL="0" marR="320040" lvl="0" indent="0">
                        <a:lnSpc>
                          <a:spcPts val="1005"/>
                        </a:lnSpc>
                        <a:spcAft>
                          <a:spcPts val="0"/>
                        </a:spcAft>
                        <a:buFont typeface="+mj-lt"/>
                        <a:buNone/>
                        <a:tabLst>
                          <a:tab pos="227965" algn="l"/>
                        </a:tabLst>
                      </a:pPr>
                      <a:r>
                        <a:rPr lang="en-GB" sz="1100" dirty="0">
                          <a:effectLst/>
                        </a:rPr>
                        <a:t>Activity Concept</a:t>
                      </a:r>
                      <a:endParaRPr lang="en-ZA" sz="1100" dirty="0">
                        <a:effectLst/>
                        <a:latin typeface="Arial" panose="020B0604020202020204" pitchFamily="34" charset="0"/>
                        <a:ea typeface="Arial" panose="020B0604020202020204" pitchFamily="34" charset="0"/>
                      </a:endParaRPr>
                    </a:p>
                  </a:txBody>
                  <a:tcPr marL="0" marR="0" marT="0" marB="0"/>
                </a:tc>
                <a:tc>
                  <a:txBody>
                    <a:bodyPr/>
                    <a:lstStyle/>
                    <a:p>
                      <a:pPr marL="342900" lvl="0" indent="-342900" algn="just">
                        <a:lnSpc>
                          <a:spcPts val="1095"/>
                        </a:lnSpc>
                        <a:buSzPts val="900"/>
                        <a:buFont typeface="Symbol" panose="05050102010706020507" pitchFamily="18" charset="2"/>
                        <a:buChar char=""/>
                      </a:pPr>
                      <a:endParaRPr lang="en-GB" sz="1100" dirty="0">
                        <a:effectLst/>
                      </a:endParaRPr>
                    </a:p>
                    <a:p>
                      <a:pPr marL="342900" lvl="0" indent="-342900" algn="just">
                        <a:lnSpc>
                          <a:spcPts val="1095"/>
                        </a:lnSpc>
                        <a:buSzPts val="900"/>
                        <a:buFont typeface="Symbol" panose="05050102010706020507" pitchFamily="18" charset="2"/>
                        <a:buChar char=""/>
                      </a:pPr>
                      <a:r>
                        <a:rPr lang="en-GB" sz="1100" dirty="0">
                          <a:effectLst/>
                        </a:rPr>
                        <a:t>Travel</a:t>
                      </a:r>
                      <a:r>
                        <a:rPr lang="en-GB" sz="1100" spc="90" dirty="0">
                          <a:effectLst/>
                        </a:rPr>
                        <a:t> </a:t>
                      </a:r>
                      <a:r>
                        <a:rPr lang="en-GB" sz="1100" dirty="0">
                          <a:effectLst/>
                        </a:rPr>
                        <a:t>by</a:t>
                      </a:r>
                      <a:r>
                        <a:rPr lang="en-GB" sz="1100" spc="80" dirty="0">
                          <a:effectLst/>
                        </a:rPr>
                        <a:t> </a:t>
                      </a:r>
                      <a:r>
                        <a:rPr lang="en-GB" sz="1100" dirty="0">
                          <a:effectLst/>
                        </a:rPr>
                        <a:t>foot</a:t>
                      </a:r>
                      <a:r>
                        <a:rPr lang="en-GB" sz="1100" spc="90" dirty="0">
                          <a:effectLst/>
                        </a:rPr>
                        <a:t> </a:t>
                      </a:r>
                      <a:r>
                        <a:rPr lang="en-GB" sz="1100" dirty="0">
                          <a:effectLst/>
                        </a:rPr>
                        <a:t>to</a:t>
                      </a:r>
                      <a:r>
                        <a:rPr lang="en-GB" sz="1100" spc="90" dirty="0">
                          <a:effectLst/>
                        </a:rPr>
                        <a:t> </a:t>
                      </a:r>
                      <a:r>
                        <a:rPr lang="en-GB" sz="1100" dirty="0">
                          <a:effectLst/>
                        </a:rPr>
                        <a:t>indicated</a:t>
                      </a:r>
                      <a:r>
                        <a:rPr lang="en-GB" sz="1100" spc="90" dirty="0">
                          <a:effectLst/>
                        </a:rPr>
                        <a:t> </a:t>
                      </a:r>
                      <a:r>
                        <a:rPr lang="en-GB" sz="1100" dirty="0">
                          <a:effectLst/>
                        </a:rPr>
                        <a:t>viewpoint</a:t>
                      </a:r>
                      <a:r>
                        <a:rPr lang="en-GB" sz="1100" spc="90" dirty="0">
                          <a:effectLst/>
                        </a:rPr>
                        <a:t> </a:t>
                      </a:r>
                      <a:r>
                        <a:rPr lang="en-GB" sz="1100" dirty="0">
                          <a:effectLst/>
                        </a:rPr>
                        <a:t>or</a:t>
                      </a:r>
                      <a:r>
                        <a:rPr lang="en-GB" sz="1100" spc="85" dirty="0">
                          <a:effectLst/>
                        </a:rPr>
                        <a:t> </a:t>
                      </a:r>
                      <a:r>
                        <a:rPr lang="en-GB" sz="1100" dirty="0">
                          <a:effectLst/>
                        </a:rPr>
                        <a:t>node</a:t>
                      </a:r>
                      <a:r>
                        <a:rPr lang="en-GB" sz="1100" spc="95" dirty="0">
                          <a:effectLst/>
                        </a:rPr>
                        <a:t> </a:t>
                      </a:r>
                      <a:r>
                        <a:rPr lang="en-GB" sz="1100" dirty="0">
                          <a:effectLst/>
                        </a:rPr>
                        <a:t>for</a:t>
                      </a:r>
                      <a:r>
                        <a:rPr lang="en-GB" sz="1100" spc="85" dirty="0">
                          <a:effectLst/>
                        </a:rPr>
                        <a:t> </a:t>
                      </a:r>
                      <a:r>
                        <a:rPr lang="en-GB" sz="1100" dirty="0">
                          <a:effectLst/>
                        </a:rPr>
                        <a:t>day</a:t>
                      </a:r>
                      <a:r>
                        <a:rPr lang="en-GB" sz="1100" spc="80" dirty="0">
                          <a:effectLst/>
                        </a:rPr>
                        <a:t> </a:t>
                      </a:r>
                      <a:r>
                        <a:rPr lang="en-GB" sz="1100" dirty="0">
                          <a:effectLst/>
                        </a:rPr>
                        <a:t>trails</a:t>
                      </a:r>
                      <a:r>
                        <a:rPr lang="en-GB" sz="1100" spc="135" dirty="0">
                          <a:effectLst/>
                        </a:rPr>
                        <a:t> </a:t>
                      </a:r>
                      <a:r>
                        <a:rPr lang="en-GB" sz="1100" dirty="0">
                          <a:effectLst/>
                        </a:rPr>
                        <a:t>(</a:t>
                      </a:r>
                      <a:r>
                        <a:rPr lang="en-GB" sz="1100" dirty="0" err="1">
                          <a:effectLst/>
                        </a:rPr>
                        <a:t>ie</a:t>
                      </a:r>
                      <a:r>
                        <a:rPr lang="en-GB" sz="1100" spc="90" dirty="0">
                          <a:effectLst/>
                        </a:rPr>
                        <a:t> </a:t>
                      </a:r>
                      <a:r>
                        <a:rPr lang="en-GB" sz="1100" dirty="0">
                          <a:effectLst/>
                        </a:rPr>
                        <a:t>trails</a:t>
                      </a:r>
                      <a:r>
                        <a:rPr lang="en-GB" sz="1100" spc="90" dirty="0">
                          <a:effectLst/>
                        </a:rPr>
                        <a:t> </a:t>
                      </a:r>
                      <a:r>
                        <a:rPr lang="en-GB" sz="1100" dirty="0">
                          <a:effectLst/>
                        </a:rPr>
                        <a:t>are</a:t>
                      </a:r>
                      <a:r>
                        <a:rPr lang="en-GB" sz="1100" spc="95" dirty="0">
                          <a:effectLst/>
                        </a:rPr>
                        <a:t> </a:t>
                      </a:r>
                      <a:r>
                        <a:rPr lang="en-GB" sz="1100" dirty="0">
                          <a:effectLst/>
                        </a:rPr>
                        <a:t>between</a:t>
                      </a:r>
                      <a:r>
                        <a:rPr lang="en-GB" sz="1100" spc="90" dirty="0">
                          <a:effectLst/>
                        </a:rPr>
                        <a:t> </a:t>
                      </a:r>
                      <a:r>
                        <a:rPr lang="en-GB" sz="1100" dirty="0">
                          <a:effectLst/>
                        </a:rPr>
                        <a:t>sunrise</a:t>
                      </a:r>
                      <a:r>
                        <a:rPr lang="en-GB" sz="1100" spc="-235" dirty="0">
                          <a:effectLst/>
                        </a:rPr>
                        <a:t> </a:t>
                      </a:r>
                      <a:r>
                        <a:rPr lang="en-GB" sz="1100" dirty="0">
                          <a:effectLst/>
                        </a:rPr>
                        <a:t>and</a:t>
                      </a:r>
                      <a:r>
                        <a:rPr lang="en-GB" sz="1100" spc="-10" dirty="0">
                          <a:effectLst/>
                        </a:rPr>
                        <a:t> </a:t>
                      </a:r>
                      <a:r>
                        <a:rPr lang="en-GB" sz="1100" dirty="0">
                          <a:effectLst/>
                        </a:rPr>
                        <a:t>sunset).</a:t>
                      </a:r>
                      <a:endParaRPr lang="en-ZA" sz="1100" dirty="0">
                        <a:effectLst/>
                        <a:latin typeface="Arial" panose="020B0604020202020204" pitchFamily="34" charset="0"/>
                        <a:ea typeface="Symbol" panose="05050102010706020507" pitchFamily="18" charset="2"/>
                        <a:cs typeface="Symbol" panose="05050102010706020507" pitchFamily="18" charset="2"/>
                      </a:endParaRPr>
                    </a:p>
                  </a:txBody>
                  <a:tcPr marL="0" marR="0" marT="0" marB="0"/>
                </a:tc>
                <a:extLst>
                  <a:ext uri="{0D108BD9-81ED-4DB2-BD59-A6C34878D82A}">
                    <a16:rowId xmlns:a16="http://schemas.microsoft.com/office/drawing/2014/main" val="3299450752"/>
                  </a:ext>
                </a:extLst>
              </a:tr>
              <a:tr h="1226809">
                <a:tc>
                  <a:txBody>
                    <a:bodyPr/>
                    <a:lstStyle/>
                    <a:p>
                      <a:pPr marL="0" marR="212090" lvl="0" indent="0">
                        <a:spcAft>
                          <a:spcPts val="0"/>
                        </a:spcAft>
                        <a:buFont typeface="+mj-lt"/>
                        <a:buNone/>
                        <a:tabLst>
                          <a:tab pos="297180" algn="l"/>
                        </a:tabLst>
                      </a:pPr>
                      <a:r>
                        <a:rPr lang="en-GB" sz="1100" dirty="0">
                          <a:effectLst/>
                        </a:rPr>
                        <a:t>Area of operation</a:t>
                      </a:r>
                      <a:endParaRPr lang="en-ZA" sz="1100" dirty="0">
                        <a:effectLst/>
                        <a:latin typeface="Arial" panose="020B0604020202020204" pitchFamily="34" charset="0"/>
                        <a:ea typeface="Arial" panose="020B0604020202020204" pitchFamily="34" charset="0"/>
                      </a:endParaRPr>
                    </a:p>
                  </a:txBody>
                  <a:tcPr marL="0" marR="0" marT="0" marB="0"/>
                </a:tc>
                <a:tc>
                  <a:txBody>
                    <a:bodyPr/>
                    <a:lstStyle/>
                    <a:p>
                      <a:pPr marL="342900" lvl="0" indent="-342900">
                        <a:lnSpc>
                          <a:spcPts val="1095"/>
                        </a:lnSpc>
                        <a:buSzPts val="900"/>
                        <a:buFont typeface="Symbol" panose="05050102010706020507" pitchFamily="18" charset="2"/>
                        <a:buChar char=""/>
                        <a:tabLst>
                          <a:tab pos="285750" algn="l"/>
                        </a:tabLst>
                      </a:pPr>
                      <a:endParaRPr lang="en-GB" sz="1100" dirty="0">
                        <a:effectLst/>
                      </a:endParaRPr>
                    </a:p>
                    <a:p>
                      <a:pPr marL="342900" lvl="0" indent="-342900">
                        <a:lnSpc>
                          <a:spcPts val="1095"/>
                        </a:lnSpc>
                        <a:buSzPts val="900"/>
                        <a:buFont typeface="Symbol" panose="05050102010706020507" pitchFamily="18" charset="2"/>
                        <a:buChar char=""/>
                        <a:tabLst>
                          <a:tab pos="285750" algn="l"/>
                        </a:tabLst>
                      </a:pPr>
                      <a:r>
                        <a:rPr lang="en-GB" sz="1100" dirty="0">
                          <a:effectLst/>
                        </a:rPr>
                        <a:t>On</a:t>
                      </a:r>
                      <a:r>
                        <a:rPr lang="en-GB" sz="1100" spc="185" dirty="0">
                          <a:effectLst/>
                        </a:rPr>
                        <a:t> </a:t>
                      </a:r>
                      <a:r>
                        <a:rPr lang="en-GB" sz="1100" dirty="0">
                          <a:effectLst/>
                        </a:rPr>
                        <a:t>designated</a:t>
                      </a:r>
                      <a:r>
                        <a:rPr lang="en-GB" sz="1100" spc="185" dirty="0">
                          <a:effectLst/>
                        </a:rPr>
                        <a:t> </a:t>
                      </a:r>
                      <a:r>
                        <a:rPr lang="en-GB" sz="1100" dirty="0">
                          <a:effectLst/>
                        </a:rPr>
                        <a:t>routes</a:t>
                      </a:r>
                      <a:r>
                        <a:rPr lang="en-GB" sz="1100" spc="190" dirty="0">
                          <a:effectLst/>
                        </a:rPr>
                        <a:t> </a:t>
                      </a:r>
                      <a:r>
                        <a:rPr lang="en-GB" sz="1100" dirty="0">
                          <a:effectLst/>
                        </a:rPr>
                        <a:t>in</a:t>
                      </a:r>
                      <a:r>
                        <a:rPr lang="en-GB" sz="1100" spc="185" dirty="0">
                          <a:effectLst/>
                        </a:rPr>
                        <a:t> </a:t>
                      </a:r>
                      <a:r>
                        <a:rPr lang="en-GB" sz="1100" dirty="0">
                          <a:effectLst/>
                        </a:rPr>
                        <a:t>the</a:t>
                      </a:r>
                      <a:r>
                        <a:rPr lang="en-GB" sz="1100" spc="170" dirty="0">
                          <a:effectLst/>
                        </a:rPr>
                        <a:t> </a:t>
                      </a:r>
                      <a:r>
                        <a:rPr lang="en-GB" sz="1100" dirty="0">
                          <a:effectLst/>
                        </a:rPr>
                        <a:t>Eastern Shores section of the Park &amp; Kosi Bay Section</a:t>
                      </a:r>
                    </a:p>
                    <a:p>
                      <a:pPr marL="342900" lvl="0" indent="-342900">
                        <a:lnSpc>
                          <a:spcPts val="1095"/>
                        </a:lnSpc>
                        <a:buSzPts val="900"/>
                        <a:buFont typeface="Symbol" panose="05050102010706020507" pitchFamily="18" charset="2"/>
                        <a:buChar char=""/>
                        <a:tabLst>
                          <a:tab pos="285750" algn="l"/>
                        </a:tabLst>
                      </a:pPr>
                      <a:r>
                        <a:rPr lang="en-GB" sz="1100" dirty="0">
                          <a:effectLst/>
                        </a:rPr>
                        <a:t>False Bay and Kosi Bay</a:t>
                      </a:r>
                      <a:endParaRPr lang="en-ZA" sz="1100" dirty="0">
                        <a:effectLst/>
                        <a:latin typeface="Arial" panose="020B0604020202020204" pitchFamily="34" charset="0"/>
                        <a:ea typeface="Symbol" panose="05050102010706020507" pitchFamily="18" charset="2"/>
                        <a:cs typeface="Symbol" panose="05050102010706020507" pitchFamily="18" charset="2"/>
                      </a:endParaRPr>
                    </a:p>
                  </a:txBody>
                  <a:tcPr marL="0" marR="0" marT="0" marB="0"/>
                </a:tc>
                <a:extLst>
                  <a:ext uri="{0D108BD9-81ED-4DB2-BD59-A6C34878D82A}">
                    <a16:rowId xmlns:a16="http://schemas.microsoft.com/office/drawing/2014/main" val="3474507036"/>
                  </a:ext>
                </a:extLst>
              </a:tr>
            </a:tbl>
          </a:graphicData>
        </a:graphic>
      </p:graphicFrame>
    </p:spTree>
    <p:extLst>
      <p:ext uri="{BB962C8B-B14F-4D97-AF65-F5344CB8AC3E}">
        <p14:creationId xmlns:p14="http://schemas.microsoft.com/office/powerpoint/2010/main" val="2486819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0A0DE41-10DF-7F95-87CF-F7C4212D9F4F}"/>
              </a:ext>
            </a:extLst>
          </p:cNvPr>
          <p:cNvGraphicFramePr>
            <a:graphicFrameLocks noGrp="1"/>
          </p:cNvGraphicFramePr>
          <p:nvPr>
            <p:ph idx="1"/>
            <p:extLst>
              <p:ext uri="{D42A27DB-BD31-4B8C-83A1-F6EECF244321}">
                <p14:modId xmlns:p14="http://schemas.microsoft.com/office/powerpoint/2010/main" val="2449395765"/>
              </p:ext>
            </p:extLst>
          </p:nvPr>
        </p:nvGraphicFramePr>
        <p:xfrm>
          <a:off x="500332" y="1231776"/>
          <a:ext cx="10690407" cy="3633521"/>
        </p:xfrm>
        <a:graphic>
          <a:graphicData uri="http://schemas.openxmlformats.org/drawingml/2006/table">
            <a:tbl>
              <a:tblPr firstRow="1" firstCol="1" lastRow="1" lastCol="1" bandRow="1" bandCol="1">
                <a:tableStyleId>{D7AC3CCA-C797-4891-BE02-D94E43425B78}</a:tableStyleId>
              </a:tblPr>
              <a:tblGrid>
                <a:gridCol w="1771850">
                  <a:extLst>
                    <a:ext uri="{9D8B030D-6E8A-4147-A177-3AD203B41FA5}">
                      <a16:colId xmlns:a16="http://schemas.microsoft.com/office/drawing/2014/main" val="1227313620"/>
                    </a:ext>
                  </a:extLst>
                </a:gridCol>
                <a:gridCol w="8918557">
                  <a:extLst>
                    <a:ext uri="{9D8B030D-6E8A-4147-A177-3AD203B41FA5}">
                      <a16:colId xmlns:a16="http://schemas.microsoft.com/office/drawing/2014/main" val="3453565291"/>
                    </a:ext>
                  </a:extLst>
                </a:gridCol>
              </a:tblGrid>
              <a:tr h="1407763">
                <a:tc gridSpan="2">
                  <a:txBody>
                    <a:bodyPr/>
                    <a:lstStyle/>
                    <a:p>
                      <a:pPr marL="342900">
                        <a:spcBef>
                          <a:spcPts val="25"/>
                        </a:spcBef>
                        <a:spcAft>
                          <a:spcPts val="0"/>
                        </a:spcAft>
                      </a:pPr>
                      <a:r>
                        <a:rPr lang="en-GB" sz="1200" dirty="0">
                          <a:effectLst/>
                        </a:rPr>
                        <a:t> </a:t>
                      </a:r>
                      <a:endParaRPr lang="en-ZA" sz="1200" dirty="0">
                        <a:effectLst/>
                      </a:endParaRPr>
                    </a:p>
                    <a:p>
                      <a:pPr marL="2024380" marR="2021205" algn="ctr">
                        <a:spcAft>
                          <a:spcPts val="0"/>
                        </a:spcAft>
                      </a:pPr>
                      <a:r>
                        <a:rPr lang="en-GB" sz="1800" dirty="0">
                          <a:effectLst/>
                        </a:rPr>
                        <a:t>SCUBA</a:t>
                      </a:r>
                      <a:r>
                        <a:rPr lang="en-GB" sz="1800" spc="-20" dirty="0">
                          <a:effectLst/>
                        </a:rPr>
                        <a:t> </a:t>
                      </a:r>
                      <a:r>
                        <a:rPr lang="en-GB" sz="1800" dirty="0">
                          <a:effectLst/>
                        </a:rPr>
                        <a:t>DIVING</a:t>
                      </a:r>
                      <a:endParaRPr lang="en-ZA" sz="1800" dirty="0">
                        <a:effectLst/>
                        <a:latin typeface="Arial" panose="020B0604020202020204" pitchFamily="34" charset="0"/>
                        <a:ea typeface="Arial" panose="020B0604020202020204" pitchFamily="34" charset="0"/>
                      </a:endParaRPr>
                    </a:p>
                  </a:txBody>
                  <a:tcPr marL="0" marR="0" marT="0" marB="0" anchor="ctr"/>
                </a:tc>
                <a:tc hMerge="1">
                  <a:txBody>
                    <a:bodyPr/>
                    <a:lstStyle/>
                    <a:p>
                      <a:endParaRPr lang="en-ZA"/>
                    </a:p>
                  </a:txBody>
                  <a:tcPr/>
                </a:tc>
                <a:extLst>
                  <a:ext uri="{0D108BD9-81ED-4DB2-BD59-A6C34878D82A}">
                    <a16:rowId xmlns:a16="http://schemas.microsoft.com/office/drawing/2014/main" val="851474375"/>
                  </a:ext>
                </a:extLst>
              </a:tr>
              <a:tr h="1379840">
                <a:tc>
                  <a:txBody>
                    <a:bodyPr/>
                    <a:lstStyle/>
                    <a:p>
                      <a:pPr marL="342900" lvl="0" indent="-342900">
                        <a:lnSpc>
                          <a:spcPts val="1005"/>
                        </a:lnSpc>
                        <a:buFont typeface="Arial" panose="020B0604020202020204" pitchFamily="34" charset="0"/>
                        <a:buAutoNum type="arabicPeriod"/>
                        <a:tabLst>
                          <a:tab pos="297180" algn="l"/>
                        </a:tabLst>
                      </a:pPr>
                      <a:endParaRPr lang="en-GB" sz="1200" dirty="0">
                        <a:effectLst/>
                      </a:endParaRPr>
                    </a:p>
                    <a:p>
                      <a:pPr marL="0" lvl="0" indent="0">
                        <a:lnSpc>
                          <a:spcPts val="1005"/>
                        </a:lnSpc>
                        <a:buFont typeface="Arial" panose="020B0604020202020204" pitchFamily="34" charset="0"/>
                        <a:buNone/>
                        <a:tabLst>
                          <a:tab pos="297180" algn="l"/>
                        </a:tabLst>
                      </a:pPr>
                      <a:endParaRPr lang="en-GB" sz="1200" dirty="0">
                        <a:effectLst/>
                      </a:endParaRPr>
                    </a:p>
                    <a:p>
                      <a:pPr marL="0" lvl="0" indent="0">
                        <a:lnSpc>
                          <a:spcPts val="1005"/>
                        </a:lnSpc>
                        <a:buFont typeface="Arial" panose="020B0604020202020204" pitchFamily="34" charset="0"/>
                        <a:buNone/>
                        <a:tabLst>
                          <a:tab pos="297180" algn="l"/>
                        </a:tabLst>
                      </a:pPr>
                      <a:r>
                        <a:rPr lang="en-GB" sz="1200" dirty="0">
                          <a:effectLst/>
                        </a:rPr>
                        <a:t>    Activity</a:t>
                      </a:r>
                      <a:r>
                        <a:rPr lang="en-GB" sz="1200" spc="-20" dirty="0">
                          <a:effectLst/>
                        </a:rPr>
                        <a:t> </a:t>
                      </a:r>
                      <a:r>
                        <a:rPr lang="en-GB" sz="1200" dirty="0">
                          <a:effectLst/>
                        </a:rPr>
                        <a:t>Concept</a:t>
                      </a:r>
                      <a:endParaRPr lang="en-ZA" sz="1200" dirty="0">
                        <a:effectLst/>
                        <a:latin typeface="Arial" panose="020B0604020202020204" pitchFamily="34" charset="0"/>
                        <a:ea typeface="Arial" panose="020B0604020202020204" pitchFamily="34" charset="0"/>
                      </a:endParaRPr>
                    </a:p>
                  </a:txBody>
                  <a:tcPr marL="0" marR="0" marT="0" marB="0"/>
                </a:tc>
                <a:tc>
                  <a:txBody>
                    <a:bodyPr/>
                    <a:lstStyle/>
                    <a:p>
                      <a:pPr marL="342900" marR="64135" lvl="0" indent="-342900" algn="just">
                        <a:spcAft>
                          <a:spcPts val="0"/>
                        </a:spcAft>
                        <a:buSzPts val="900"/>
                        <a:buFont typeface="Symbol" panose="05050102010706020507" pitchFamily="18" charset="2"/>
                        <a:buChar char=""/>
                        <a:tabLst>
                          <a:tab pos="343535" algn="l"/>
                        </a:tabLst>
                      </a:pPr>
                      <a:endParaRPr lang="en-GB" sz="1200" dirty="0">
                        <a:effectLst/>
                      </a:endParaRPr>
                    </a:p>
                    <a:p>
                      <a:pPr marL="342900" marR="64135" lvl="0" indent="-342900" algn="just">
                        <a:lnSpc>
                          <a:spcPct val="150000"/>
                        </a:lnSpc>
                        <a:spcAft>
                          <a:spcPts val="0"/>
                        </a:spcAft>
                        <a:buSzPts val="900"/>
                        <a:buFont typeface="Symbol" panose="05050102010706020507" pitchFamily="18" charset="2"/>
                        <a:buChar char=""/>
                        <a:tabLst>
                          <a:tab pos="343535" algn="l"/>
                        </a:tabLst>
                      </a:pPr>
                      <a:r>
                        <a:rPr lang="en-GB" sz="1200" dirty="0">
                          <a:effectLst/>
                        </a:rPr>
                        <a:t>Day</a:t>
                      </a:r>
                      <a:r>
                        <a:rPr lang="en-GB" sz="1200" spc="5" dirty="0">
                          <a:effectLst/>
                        </a:rPr>
                        <a:t> </a:t>
                      </a:r>
                      <a:r>
                        <a:rPr lang="en-GB" sz="1200" dirty="0">
                          <a:effectLst/>
                        </a:rPr>
                        <a:t>time</a:t>
                      </a:r>
                      <a:r>
                        <a:rPr lang="en-GB" sz="1200" spc="5" dirty="0">
                          <a:effectLst/>
                        </a:rPr>
                        <a:t> </a:t>
                      </a:r>
                      <a:r>
                        <a:rPr lang="en-GB" sz="1200" dirty="0">
                          <a:effectLst/>
                        </a:rPr>
                        <a:t>diving</a:t>
                      </a:r>
                      <a:r>
                        <a:rPr lang="en-GB" sz="1200" spc="5" dirty="0">
                          <a:effectLst/>
                        </a:rPr>
                        <a:t> </a:t>
                      </a:r>
                      <a:r>
                        <a:rPr lang="en-GB" sz="1200" dirty="0">
                          <a:effectLst/>
                        </a:rPr>
                        <a:t>with</a:t>
                      </a:r>
                      <a:r>
                        <a:rPr lang="en-GB" sz="1200" spc="5" dirty="0">
                          <a:effectLst/>
                        </a:rPr>
                        <a:t> </a:t>
                      </a:r>
                      <a:r>
                        <a:rPr lang="en-GB" sz="1200" dirty="0">
                          <a:effectLst/>
                        </a:rPr>
                        <a:t>scuba</a:t>
                      </a:r>
                      <a:r>
                        <a:rPr lang="en-GB" sz="1200" spc="5" dirty="0">
                          <a:effectLst/>
                        </a:rPr>
                        <a:t> </a:t>
                      </a:r>
                      <a:r>
                        <a:rPr lang="en-GB" sz="1200" dirty="0">
                          <a:effectLst/>
                        </a:rPr>
                        <a:t>equipment</a:t>
                      </a:r>
                      <a:r>
                        <a:rPr lang="en-GB" sz="1200" spc="5" dirty="0">
                          <a:effectLst/>
                        </a:rPr>
                        <a:t> </a:t>
                      </a:r>
                      <a:r>
                        <a:rPr lang="en-GB" sz="1200" dirty="0">
                          <a:effectLst/>
                        </a:rPr>
                        <a:t>on</a:t>
                      </a:r>
                      <a:r>
                        <a:rPr lang="en-GB" sz="1200" spc="5" dirty="0">
                          <a:effectLst/>
                        </a:rPr>
                        <a:t> </a:t>
                      </a:r>
                      <a:r>
                        <a:rPr lang="en-GB" sz="1200" dirty="0">
                          <a:effectLst/>
                        </a:rPr>
                        <a:t>coral</a:t>
                      </a:r>
                      <a:r>
                        <a:rPr lang="en-GB" sz="1200" spc="5" dirty="0">
                          <a:effectLst/>
                        </a:rPr>
                        <a:t> </a:t>
                      </a:r>
                      <a:r>
                        <a:rPr lang="en-GB" sz="1200" dirty="0">
                          <a:effectLst/>
                        </a:rPr>
                        <a:t>reefs</a:t>
                      </a:r>
                      <a:r>
                        <a:rPr lang="en-GB" sz="1200" spc="5" dirty="0">
                          <a:effectLst/>
                        </a:rPr>
                        <a:t> </a:t>
                      </a:r>
                      <a:r>
                        <a:rPr lang="en-GB" sz="1200" dirty="0">
                          <a:effectLst/>
                        </a:rPr>
                        <a:t>exploring</a:t>
                      </a:r>
                      <a:r>
                        <a:rPr lang="en-GB" sz="1200" spc="250" dirty="0">
                          <a:effectLst/>
                        </a:rPr>
                        <a:t> </a:t>
                      </a:r>
                      <a:r>
                        <a:rPr lang="en-GB" sz="1200" dirty="0">
                          <a:effectLst/>
                        </a:rPr>
                        <a:t>underwater</a:t>
                      </a:r>
                      <a:r>
                        <a:rPr lang="en-GB" sz="1200" spc="5" dirty="0">
                          <a:effectLst/>
                        </a:rPr>
                        <a:t> </a:t>
                      </a:r>
                      <a:r>
                        <a:rPr lang="en-GB" sz="1200" dirty="0">
                          <a:effectLst/>
                        </a:rPr>
                        <a:t>marine</a:t>
                      </a:r>
                      <a:r>
                        <a:rPr lang="en-GB" sz="1200" spc="-5" dirty="0">
                          <a:effectLst/>
                        </a:rPr>
                        <a:t> </a:t>
                      </a:r>
                      <a:r>
                        <a:rPr lang="en-GB" sz="1200" dirty="0">
                          <a:effectLst/>
                        </a:rPr>
                        <a:t>environment.</a:t>
                      </a:r>
                      <a:endParaRPr lang="en-ZA" sz="1200" dirty="0">
                        <a:effectLst/>
                      </a:endParaRPr>
                    </a:p>
                    <a:p>
                      <a:pPr marL="342900" marR="60325" lvl="0" indent="-342900" algn="just">
                        <a:lnSpc>
                          <a:spcPct val="150000"/>
                        </a:lnSpc>
                        <a:spcAft>
                          <a:spcPts val="0"/>
                        </a:spcAft>
                        <a:buSzPts val="900"/>
                        <a:buFont typeface="Symbol" panose="05050102010706020507" pitchFamily="18" charset="2"/>
                        <a:buChar char=""/>
                        <a:tabLst>
                          <a:tab pos="343535" algn="l"/>
                        </a:tabLst>
                      </a:pPr>
                      <a:endParaRPr lang="en-GB" sz="1200" dirty="0">
                        <a:effectLst/>
                      </a:endParaRPr>
                    </a:p>
                    <a:p>
                      <a:pPr marL="342900" marR="60325" lvl="0" indent="-342900" algn="just">
                        <a:lnSpc>
                          <a:spcPct val="150000"/>
                        </a:lnSpc>
                        <a:spcAft>
                          <a:spcPts val="0"/>
                        </a:spcAft>
                        <a:buSzPts val="900"/>
                        <a:buFont typeface="Symbol" panose="05050102010706020507" pitchFamily="18" charset="2"/>
                        <a:buChar char=""/>
                        <a:tabLst>
                          <a:tab pos="343535" algn="l"/>
                        </a:tabLst>
                      </a:pPr>
                      <a:r>
                        <a:rPr lang="en-GB" sz="1200" dirty="0">
                          <a:effectLst/>
                        </a:rPr>
                        <a:t>Night time diving, subject to the prior written consent of the Authority and subject</a:t>
                      </a:r>
                      <a:r>
                        <a:rPr lang="en-GB" sz="1200" spc="5" dirty="0">
                          <a:effectLst/>
                        </a:rPr>
                        <a:t> </a:t>
                      </a:r>
                      <a:r>
                        <a:rPr lang="en-GB" sz="1200" dirty="0">
                          <a:effectLst/>
                        </a:rPr>
                        <a:t>to</a:t>
                      </a:r>
                      <a:r>
                        <a:rPr lang="en-GB" sz="1200" spc="5" dirty="0">
                          <a:effectLst/>
                        </a:rPr>
                        <a:t> </a:t>
                      </a:r>
                      <a:r>
                        <a:rPr lang="en-GB" sz="1200" dirty="0">
                          <a:effectLst/>
                        </a:rPr>
                        <a:t>proof</a:t>
                      </a:r>
                      <a:r>
                        <a:rPr lang="en-GB" sz="1200" spc="5" dirty="0">
                          <a:effectLst/>
                        </a:rPr>
                        <a:t> </a:t>
                      </a:r>
                      <a:r>
                        <a:rPr lang="en-GB" sz="1200" dirty="0">
                          <a:effectLst/>
                        </a:rPr>
                        <a:t>of</a:t>
                      </a:r>
                      <a:r>
                        <a:rPr lang="en-GB" sz="1200" spc="5" dirty="0">
                          <a:effectLst/>
                        </a:rPr>
                        <a:t> </a:t>
                      </a:r>
                      <a:r>
                        <a:rPr lang="en-GB" sz="1200" dirty="0">
                          <a:effectLst/>
                        </a:rPr>
                        <a:t>appropriate</a:t>
                      </a:r>
                      <a:r>
                        <a:rPr lang="en-GB" sz="1200" spc="5" dirty="0">
                          <a:effectLst/>
                        </a:rPr>
                        <a:t> </a:t>
                      </a:r>
                      <a:r>
                        <a:rPr lang="en-GB" sz="1200" dirty="0">
                          <a:effectLst/>
                        </a:rPr>
                        <a:t>qualifications</a:t>
                      </a:r>
                      <a:r>
                        <a:rPr lang="en-GB" sz="1200" spc="5" dirty="0">
                          <a:effectLst/>
                        </a:rPr>
                        <a:t> </a:t>
                      </a:r>
                      <a:r>
                        <a:rPr lang="en-GB" sz="1200" dirty="0">
                          <a:effectLst/>
                        </a:rPr>
                        <a:t>and</a:t>
                      </a:r>
                      <a:r>
                        <a:rPr lang="en-GB" sz="1200" spc="5" dirty="0">
                          <a:effectLst/>
                        </a:rPr>
                        <a:t> </a:t>
                      </a:r>
                      <a:r>
                        <a:rPr lang="en-GB" sz="1200" dirty="0">
                          <a:effectLst/>
                        </a:rPr>
                        <a:t>registrations</a:t>
                      </a:r>
                      <a:r>
                        <a:rPr lang="en-GB" sz="1200" spc="5" dirty="0">
                          <a:effectLst/>
                        </a:rPr>
                        <a:t> </a:t>
                      </a:r>
                      <a:r>
                        <a:rPr lang="en-GB" sz="1200" dirty="0">
                          <a:effectLst/>
                        </a:rPr>
                        <a:t>of the</a:t>
                      </a:r>
                      <a:r>
                        <a:rPr lang="en-GB" sz="1200" spc="5" dirty="0">
                          <a:effectLst/>
                        </a:rPr>
                        <a:t> </a:t>
                      </a:r>
                      <a:r>
                        <a:rPr lang="en-GB" sz="1200" dirty="0">
                          <a:effectLst/>
                        </a:rPr>
                        <a:t>divers</a:t>
                      </a:r>
                      <a:r>
                        <a:rPr lang="en-GB" sz="1200" spc="5" dirty="0">
                          <a:effectLst/>
                        </a:rPr>
                        <a:t> </a:t>
                      </a:r>
                      <a:r>
                        <a:rPr lang="en-GB" sz="1200" dirty="0">
                          <a:effectLst/>
                        </a:rPr>
                        <a:t>and</a:t>
                      </a:r>
                      <a:r>
                        <a:rPr lang="en-GB" sz="1200" spc="250" dirty="0">
                          <a:effectLst/>
                        </a:rPr>
                        <a:t> </a:t>
                      </a:r>
                      <a:r>
                        <a:rPr lang="en-GB" sz="1200" dirty="0">
                          <a:effectLst/>
                        </a:rPr>
                        <a:t>the</a:t>
                      </a:r>
                      <a:r>
                        <a:rPr lang="en-GB" sz="1200" spc="5" dirty="0">
                          <a:effectLst/>
                        </a:rPr>
                        <a:t> </a:t>
                      </a:r>
                      <a:r>
                        <a:rPr lang="en-GB" sz="1200" dirty="0">
                          <a:effectLst/>
                        </a:rPr>
                        <a:t>vessel.</a:t>
                      </a:r>
                      <a:endParaRPr lang="en-ZA" sz="1200" dirty="0">
                        <a:effectLst/>
                        <a:latin typeface="Arial" panose="020B0604020202020204" pitchFamily="34" charset="0"/>
                        <a:ea typeface="Symbol" panose="05050102010706020507" pitchFamily="18" charset="2"/>
                        <a:cs typeface="Symbol" panose="05050102010706020507" pitchFamily="18" charset="2"/>
                      </a:endParaRPr>
                    </a:p>
                  </a:txBody>
                  <a:tcPr marL="0" marR="0" marT="0" marB="0"/>
                </a:tc>
                <a:extLst>
                  <a:ext uri="{0D108BD9-81ED-4DB2-BD59-A6C34878D82A}">
                    <a16:rowId xmlns:a16="http://schemas.microsoft.com/office/drawing/2014/main" val="1533029019"/>
                  </a:ext>
                </a:extLst>
              </a:tr>
              <a:tr h="845918">
                <a:tc>
                  <a:txBody>
                    <a:bodyPr/>
                    <a:lstStyle/>
                    <a:p>
                      <a:pPr marL="0" marR="481965" lvl="0" indent="0" algn="ctr">
                        <a:spcAft>
                          <a:spcPts val="0"/>
                        </a:spcAft>
                        <a:buFont typeface="Arial" panose="020B0604020202020204" pitchFamily="34" charset="0"/>
                        <a:buNone/>
                        <a:tabLst>
                          <a:tab pos="297180" algn="l"/>
                        </a:tabLst>
                      </a:pPr>
                      <a:r>
                        <a:rPr lang="en-GB" sz="1200" dirty="0">
                          <a:effectLst/>
                        </a:rPr>
                        <a:t>  Area of</a:t>
                      </a:r>
                      <a:r>
                        <a:rPr lang="en-GB" sz="1200" spc="5" dirty="0">
                          <a:effectLst/>
                        </a:rPr>
                        <a:t>         </a:t>
                      </a:r>
                      <a:r>
                        <a:rPr lang="en-GB" sz="1200" dirty="0">
                          <a:effectLst/>
                        </a:rPr>
                        <a:t>operation</a:t>
                      </a:r>
                      <a:endParaRPr lang="en-ZA" sz="1200" dirty="0">
                        <a:effectLst/>
                        <a:latin typeface="Arial" panose="020B0604020202020204" pitchFamily="34" charset="0"/>
                        <a:ea typeface="Arial" panose="020B0604020202020204" pitchFamily="34" charset="0"/>
                      </a:endParaRPr>
                    </a:p>
                  </a:txBody>
                  <a:tcPr marL="0" marR="0" marT="0" marB="0"/>
                </a:tc>
                <a:tc>
                  <a:txBody>
                    <a:bodyPr/>
                    <a:lstStyle/>
                    <a:p>
                      <a:pPr marL="342900" lvl="0" indent="-342900">
                        <a:lnSpc>
                          <a:spcPts val="1095"/>
                        </a:lnSpc>
                        <a:spcBef>
                          <a:spcPts val="5"/>
                        </a:spcBef>
                        <a:buSzPts val="900"/>
                        <a:buFont typeface="Symbol" panose="05050102010706020507" pitchFamily="18" charset="2"/>
                        <a:buChar char=""/>
                        <a:tabLst>
                          <a:tab pos="342900" algn="l"/>
                          <a:tab pos="343535" algn="l"/>
                        </a:tabLst>
                      </a:pPr>
                      <a:endParaRPr lang="en-GB" sz="1200" dirty="0">
                        <a:effectLst/>
                      </a:endParaRPr>
                    </a:p>
                    <a:p>
                      <a:pPr marL="342900" lvl="0" indent="-342900">
                        <a:lnSpc>
                          <a:spcPts val="1095"/>
                        </a:lnSpc>
                        <a:spcBef>
                          <a:spcPts val="5"/>
                        </a:spcBef>
                        <a:buSzPts val="900"/>
                        <a:buFont typeface="Symbol" panose="05050102010706020507" pitchFamily="18" charset="2"/>
                        <a:buChar char=""/>
                        <a:tabLst>
                          <a:tab pos="342900" algn="l"/>
                          <a:tab pos="343535" algn="l"/>
                        </a:tabLst>
                      </a:pPr>
                      <a:r>
                        <a:rPr lang="en-GB" sz="1200" dirty="0">
                          <a:effectLst/>
                        </a:rPr>
                        <a:t>Sodwana</a:t>
                      </a:r>
                      <a:r>
                        <a:rPr lang="en-GB" sz="1200" spc="-10" dirty="0">
                          <a:effectLst/>
                        </a:rPr>
                        <a:t> </a:t>
                      </a:r>
                      <a:r>
                        <a:rPr lang="en-GB" sz="1200" dirty="0">
                          <a:effectLst/>
                        </a:rPr>
                        <a:t>Bay</a:t>
                      </a:r>
                      <a:r>
                        <a:rPr lang="en-GB" sz="1200" spc="-20" dirty="0">
                          <a:effectLst/>
                        </a:rPr>
                        <a:t> </a:t>
                      </a:r>
                      <a:r>
                        <a:rPr lang="en-GB" sz="1200" dirty="0">
                          <a:effectLst/>
                        </a:rPr>
                        <a:t>on</a:t>
                      </a:r>
                      <a:r>
                        <a:rPr lang="en-GB" sz="1200" spc="-5" dirty="0">
                          <a:effectLst/>
                        </a:rPr>
                        <a:t> </a:t>
                      </a:r>
                      <a:r>
                        <a:rPr lang="en-GB" sz="1200" dirty="0">
                          <a:effectLst/>
                        </a:rPr>
                        <a:t>designated</a:t>
                      </a:r>
                      <a:r>
                        <a:rPr lang="en-GB" sz="1200" spc="-10" dirty="0">
                          <a:effectLst/>
                        </a:rPr>
                        <a:t> </a:t>
                      </a:r>
                      <a:r>
                        <a:rPr lang="en-GB" sz="1200" dirty="0">
                          <a:effectLst/>
                        </a:rPr>
                        <a:t>reefs</a:t>
                      </a:r>
                      <a:endParaRPr lang="en-ZA" sz="1200" dirty="0">
                        <a:effectLst/>
                      </a:endParaRPr>
                    </a:p>
                    <a:p>
                      <a:pPr marL="342900">
                        <a:lnSpc>
                          <a:spcPts val="990"/>
                        </a:lnSpc>
                        <a:tabLst>
                          <a:tab pos="342900" algn="l"/>
                          <a:tab pos="343535" algn="l"/>
                        </a:tabLst>
                      </a:pPr>
                      <a:r>
                        <a:rPr lang="en-GB" sz="1200" dirty="0">
                          <a:effectLst/>
                        </a:rPr>
                        <a:t> </a:t>
                      </a:r>
                      <a:endParaRPr lang="en-ZA" sz="1200" dirty="0">
                        <a:effectLst/>
                        <a:latin typeface="Arial" panose="020B0604020202020204" pitchFamily="34" charset="0"/>
                        <a:ea typeface="Arial" panose="020B0604020202020204" pitchFamily="34" charset="0"/>
                      </a:endParaRPr>
                    </a:p>
                  </a:txBody>
                  <a:tcPr marL="0" marR="0" marT="0" marB="0"/>
                </a:tc>
                <a:extLst>
                  <a:ext uri="{0D108BD9-81ED-4DB2-BD59-A6C34878D82A}">
                    <a16:rowId xmlns:a16="http://schemas.microsoft.com/office/drawing/2014/main" val="3941434467"/>
                  </a:ext>
                </a:extLst>
              </a:tr>
            </a:tbl>
          </a:graphicData>
        </a:graphic>
      </p:graphicFrame>
      <p:sp>
        <p:nvSpPr>
          <p:cNvPr id="4" name="Slide Number Placeholder 3">
            <a:extLst>
              <a:ext uri="{FF2B5EF4-FFF2-40B4-BE49-F238E27FC236}">
                <a16:creationId xmlns:a16="http://schemas.microsoft.com/office/drawing/2014/main" id="{F50D644F-B58C-455F-E750-FC90BDE4D56A}"/>
              </a:ext>
            </a:extLst>
          </p:cNvPr>
          <p:cNvSpPr>
            <a:spLocks noGrp="1"/>
          </p:cNvSpPr>
          <p:nvPr>
            <p:ph type="sldNum" sz="quarter" idx="12"/>
          </p:nvPr>
        </p:nvSpPr>
        <p:spPr/>
        <p:txBody>
          <a:bodyPr/>
          <a:lstStyle/>
          <a:p>
            <a:fld id="{734CBC24-1614-497D-88B1-3F4BA274FF76}" type="slidenum">
              <a:rPr lang="en-ZA" smtClean="0"/>
              <a:t>12</a:t>
            </a:fld>
            <a:endParaRPr lang="en-ZA"/>
          </a:p>
        </p:txBody>
      </p:sp>
    </p:spTree>
    <p:extLst>
      <p:ext uri="{BB962C8B-B14F-4D97-AF65-F5344CB8AC3E}">
        <p14:creationId xmlns:p14="http://schemas.microsoft.com/office/powerpoint/2010/main" val="2304700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61DEB-2807-4DEE-19F2-26987C69AC1A}"/>
              </a:ext>
            </a:extLst>
          </p:cNvPr>
          <p:cNvSpPr>
            <a:spLocks noGrp="1"/>
          </p:cNvSpPr>
          <p:nvPr>
            <p:ph type="title"/>
          </p:nvPr>
        </p:nvSpPr>
        <p:spPr/>
        <p:txBody>
          <a:bodyPr/>
          <a:lstStyle/>
          <a:p>
            <a:r>
              <a:rPr lang="en-US" sz="3600" b="1" dirty="0"/>
              <a:t>TIME TABLE</a:t>
            </a:r>
            <a:endParaRPr lang="en-ZA" sz="3600" dirty="0"/>
          </a:p>
        </p:txBody>
      </p:sp>
      <p:graphicFrame>
        <p:nvGraphicFramePr>
          <p:cNvPr id="5" name="Content Placeholder 4">
            <a:extLst>
              <a:ext uri="{FF2B5EF4-FFF2-40B4-BE49-F238E27FC236}">
                <a16:creationId xmlns:a16="http://schemas.microsoft.com/office/drawing/2014/main" id="{707E5171-C4E3-6D05-AD33-F8E3890D0B4D}"/>
              </a:ext>
            </a:extLst>
          </p:cNvPr>
          <p:cNvGraphicFramePr>
            <a:graphicFrameLocks noGrp="1"/>
          </p:cNvGraphicFramePr>
          <p:nvPr>
            <p:ph idx="1"/>
            <p:extLst>
              <p:ext uri="{D42A27DB-BD31-4B8C-83A1-F6EECF244321}">
                <p14:modId xmlns:p14="http://schemas.microsoft.com/office/powerpoint/2010/main" val="1877630798"/>
              </p:ext>
            </p:extLst>
          </p:nvPr>
        </p:nvGraphicFramePr>
        <p:xfrm>
          <a:off x="301925" y="1335956"/>
          <a:ext cx="11559396" cy="5397020"/>
        </p:xfrm>
        <a:graphic>
          <a:graphicData uri="http://schemas.openxmlformats.org/drawingml/2006/table">
            <a:tbl>
              <a:tblPr>
                <a:tableStyleId>{5C22544A-7EE6-4342-B048-85BDC9FD1C3A}</a:tableStyleId>
              </a:tblPr>
              <a:tblGrid>
                <a:gridCol w="7502026">
                  <a:extLst>
                    <a:ext uri="{9D8B030D-6E8A-4147-A177-3AD203B41FA5}">
                      <a16:colId xmlns:a16="http://schemas.microsoft.com/office/drawing/2014/main" val="3508425257"/>
                    </a:ext>
                  </a:extLst>
                </a:gridCol>
                <a:gridCol w="4057370">
                  <a:extLst>
                    <a:ext uri="{9D8B030D-6E8A-4147-A177-3AD203B41FA5}">
                      <a16:colId xmlns:a16="http://schemas.microsoft.com/office/drawing/2014/main" val="13441774"/>
                    </a:ext>
                  </a:extLst>
                </a:gridCol>
              </a:tblGrid>
              <a:tr h="266323">
                <a:tc>
                  <a:txBody>
                    <a:bodyPr/>
                    <a:lstStyle/>
                    <a:p>
                      <a:pPr marL="457200">
                        <a:lnSpc>
                          <a:spcPct val="150000"/>
                        </a:lnSpc>
                        <a:buNone/>
                      </a:pPr>
                      <a:r>
                        <a:rPr lang="en-GB" sz="1400" b="1" dirty="0">
                          <a:effectLst/>
                        </a:rPr>
                        <a:t>Event</a:t>
                      </a:r>
                      <a:endParaRPr lang="en-ZA" sz="1400" b="1" dirty="0">
                        <a:effectLst/>
                        <a:latin typeface="Times New Roman" panose="02020603050405020304" pitchFamily="18" charset="0"/>
                        <a:ea typeface="Times New Roman" panose="02020603050405020304" pitchFamily="18" charset="0"/>
                      </a:endParaRPr>
                    </a:p>
                  </a:txBody>
                  <a:tcPr marL="61198" marR="61198" marT="48165" marB="0" anchor="b"/>
                </a:tc>
                <a:tc>
                  <a:txBody>
                    <a:bodyPr/>
                    <a:lstStyle/>
                    <a:p>
                      <a:pPr marL="457200" algn="ctr">
                        <a:lnSpc>
                          <a:spcPct val="150000"/>
                        </a:lnSpc>
                        <a:buNone/>
                      </a:pPr>
                      <a:r>
                        <a:rPr lang="en-GB" sz="1400" b="1" dirty="0">
                          <a:effectLst/>
                        </a:rPr>
                        <a:t>Date</a:t>
                      </a:r>
                      <a:endParaRPr lang="en-ZA" sz="1400" b="1" dirty="0">
                        <a:effectLst/>
                        <a:latin typeface="Times New Roman" panose="02020603050405020304" pitchFamily="18" charset="0"/>
                        <a:ea typeface="Times New Roman" panose="02020603050405020304" pitchFamily="18" charset="0"/>
                      </a:endParaRPr>
                    </a:p>
                  </a:txBody>
                  <a:tcPr marL="61198" marR="61198" marT="48165" marB="0" anchor="b"/>
                </a:tc>
                <a:extLst>
                  <a:ext uri="{0D108BD9-81ED-4DB2-BD59-A6C34878D82A}">
                    <a16:rowId xmlns:a16="http://schemas.microsoft.com/office/drawing/2014/main" val="708907495"/>
                  </a:ext>
                </a:extLst>
              </a:tr>
              <a:tr h="469806">
                <a:tc>
                  <a:txBody>
                    <a:bodyPr/>
                    <a:lstStyle/>
                    <a:p>
                      <a:pPr marL="457200">
                        <a:lnSpc>
                          <a:spcPct val="150000"/>
                        </a:lnSpc>
                        <a:buNone/>
                      </a:pPr>
                      <a:r>
                        <a:rPr lang="en-GB" sz="1400" dirty="0">
                          <a:solidFill>
                            <a:schemeClr val="bg1"/>
                          </a:solidFill>
                          <a:effectLst/>
                        </a:rPr>
                        <a:t>Advertising and RFP issued</a:t>
                      </a:r>
                      <a:endParaRPr lang="en-ZA" sz="1400" dirty="0">
                        <a:solidFill>
                          <a:schemeClr val="bg1"/>
                        </a:solidFill>
                        <a:effectLst/>
                        <a:latin typeface="Times New Roman" panose="02020603050405020304" pitchFamily="18" charset="0"/>
                        <a:ea typeface="Times New Roman" panose="02020603050405020304" pitchFamily="18" charset="0"/>
                      </a:endParaRPr>
                    </a:p>
                  </a:txBody>
                  <a:tcPr marL="61198" marR="61198" marT="48165" marB="0" anchor="ctr"/>
                </a:tc>
                <a:tc>
                  <a:txBody>
                    <a:bodyPr/>
                    <a:lstStyle/>
                    <a:p>
                      <a:pPr marL="457200" algn="ctr">
                        <a:lnSpc>
                          <a:spcPct val="150000"/>
                        </a:lnSpc>
                        <a:buNone/>
                      </a:pPr>
                      <a:r>
                        <a:rPr lang="en-GB" sz="1400">
                          <a:solidFill>
                            <a:schemeClr val="bg1"/>
                          </a:solidFill>
                          <a:effectLst/>
                        </a:rPr>
                        <a:t>28 March 2025</a:t>
                      </a:r>
                      <a:endParaRPr lang="en-ZA" sz="1400">
                        <a:solidFill>
                          <a:schemeClr val="bg1"/>
                        </a:solidFill>
                        <a:effectLst/>
                        <a:latin typeface="Times New Roman" panose="02020603050405020304" pitchFamily="18" charset="0"/>
                        <a:ea typeface="Times New Roman" panose="02020603050405020304" pitchFamily="18" charset="0"/>
                      </a:endParaRPr>
                    </a:p>
                  </a:txBody>
                  <a:tcPr marL="61198" marR="61198" marT="48165" marB="0" anchor="ctr"/>
                </a:tc>
                <a:extLst>
                  <a:ext uri="{0D108BD9-81ED-4DB2-BD59-A6C34878D82A}">
                    <a16:rowId xmlns:a16="http://schemas.microsoft.com/office/drawing/2014/main" val="2414324693"/>
                  </a:ext>
                </a:extLst>
              </a:tr>
              <a:tr h="918588">
                <a:tc>
                  <a:txBody>
                    <a:bodyPr/>
                    <a:lstStyle/>
                    <a:p>
                      <a:pPr marL="457200">
                        <a:lnSpc>
                          <a:spcPct val="150000"/>
                        </a:lnSpc>
                        <a:buNone/>
                      </a:pPr>
                      <a:r>
                        <a:rPr lang="en-GB" sz="1400" dirty="0">
                          <a:solidFill>
                            <a:schemeClr val="bg1"/>
                          </a:solidFill>
                          <a:effectLst/>
                        </a:rPr>
                        <a:t>Registration for Due Diligence/Clarification Meeting. RSVPs to be emailed to: </a:t>
                      </a:r>
                      <a:r>
                        <a:rPr lang="en-GB" sz="1400" u="sng" dirty="0">
                          <a:solidFill>
                            <a:schemeClr val="bg1"/>
                          </a:solidFill>
                          <a:effectLst/>
                          <a:hlinkClick r:id="rId2">
                            <a:extLst>
                              <a:ext uri="{A12FA001-AC4F-418D-AE19-62706E023703}">
                                <ahyp:hlinkClr xmlns:ahyp="http://schemas.microsoft.com/office/drawing/2018/hyperlinkcolor" val="tx"/>
                              </a:ext>
                            </a:extLst>
                          </a:hlinkClick>
                        </a:rPr>
                        <a:t>ppp@isimangaliso.com</a:t>
                      </a:r>
                      <a:r>
                        <a:rPr lang="en-GB" sz="1400" dirty="0">
                          <a:solidFill>
                            <a:schemeClr val="bg1"/>
                          </a:solidFill>
                          <a:effectLst/>
                        </a:rPr>
                        <a:t>    </a:t>
                      </a:r>
                      <a:endParaRPr lang="en-ZA" sz="1400" dirty="0">
                        <a:solidFill>
                          <a:schemeClr val="bg1"/>
                        </a:solidFill>
                        <a:effectLst/>
                        <a:latin typeface="Times New Roman" panose="02020603050405020304" pitchFamily="18" charset="0"/>
                        <a:ea typeface="Times New Roman" panose="02020603050405020304" pitchFamily="18" charset="0"/>
                      </a:endParaRPr>
                    </a:p>
                  </a:txBody>
                  <a:tcPr marL="61198" marR="61198" marT="48165" marB="0" anchor="ctr"/>
                </a:tc>
                <a:tc>
                  <a:txBody>
                    <a:bodyPr/>
                    <a:lstStyle/>
                    <a:p>
                      <a:pPr marL="457200" algn="ctr">
                        <a:lnSpc>
                          <a:spcPct val="150000"/>
                        </a:lnSpc>
                        <a:buNone/>
                      </a:pPr>
                      <a:r>
                        <a:rPr lang="en-GB" sz="1400">
                          <a:solidFill>
                            <a:schemeClr val="bg1"/>
                          </a:solidFill>
                          <a:effectLst/>
                        </a:rPr>
                        <a:t>11 April 2025</a:t>
                      </a:r>
                      <a:endParaRPr lang="en-ZA" sz="1400">
                        <a:solidFill>
                          <a:schemeClr val="bg1"/>
                        </a:solidFill>
                        <a:effectLst/>
                        <a:latin typeface="Times New Roman" panose="02020603050405020304" pitchFamily="18" charset="0"/>
                        <a:ea typeface="Times New Roman" panose="02020603050405020304" pitchFamily="18" charset="0"/>
                      </a:endParaRPr>
                    </a:p>
                  </a:txBody>
                  <a:tcPr marL="61198" marR="61198" marT="48165" marB="0" anchor="ctr"/>
                </a:tc>
                <a:extLst>
                  <a:ext uri="{0D108BD9-81ED-4DB2-BD59-A6C34878D82A}">
                    <a16:rowId xmlns:a16="http://schemas.microsoft.com/office/drawing/2014/main" val="322110835"/>
                  </a:ext>
                </a:extLst>
              </a:tr>
              <a:tr h="577978">
                <a:tc>
                  <a:txBody>
                    <a:bodyPr/>
                    <a:lstStyle/>
                    <a:p>
                      <a:pPr marL="457200">
                        <a:lnSpc>
                          <a:spcPct val="150000"/>
                        </a:lnSpc>
                        <a:buNone/>
                      </a:pPr>
                      <a:r>
                        <a:rPr lang="en-GB" sz="1400" dirty="0">
                          <a:solidFill>
                            <a:schemeClr val="bg1"/>
                          </a:solidFill>
                          <a:effectLst/>
                        </a:rPr>
                        <a:t>Due Diligence/Clarification meeting referred to in the RFP</a:t>
                      </a:r>
                      <a:endParaRPr lang="en-ZA" sz="1400" dirty="0">
                        <a:solidFill>
                          <a:schemeClr val="bg1"/>
                        </a:solidFill>
                        <a:effectLst/>
                        <a:latin typeface="Times New Roman" panose="02020603050405020304" pitchFamily="18" charset="0"/>
                        <a:ea typeface="Times New Roman" panose="02020603050405020304" pitchFamily="18" charset="0"/>
                      </a:endParaRPr>
                    </a:p>
                  </a:txBody>
                  <a:tcPr marL="61198" marR="61198" marT="48165" marB="0" anchor="ctr"/>
                </a:tc>
                <a:tc>
                  <a:txBody>
                    <a:bodyPr/>
                    <a:lstStyle/>
                    <a:p>
                      <a:pPr marL="457200" algn="ctr">
                        <a:lnSpc>
                          <a:spcPct val="150000"/>
                        </a:lnSpc>
                        <a:buNone/>
                      </a:pPr>
                      <a:r>
                        <a:rPr lang="en-GB" sz="1400" dirty="0">
                          <a:solidFill>
                            <a:schemeClr val="bg1"/>
                          </a:solidFill>
                          <a:effectLst/>
                        </a:rPr>
                        <a:t>23 April 2025</a:t>
                      </a:r>
                      <a:endParaRPr lang="en-ZA" sz="1400" dirty="0">
                        <a:solidFill>
                          <a:schemeClr val="bg1"/>
                        </a:solidFill>
                        <a:effectLst/>
                        <a:latin typeface="Times New Roman" panose="02020603050405020304" pitchFamily="18" charset="0"/>
                        <a:ea typeface="Times New Roman" panose="02020603050405020304" pitchFamily="18" charset="0"/>
                      </a:endParaRPr>
                    </a:p>
                  </a:txBody>
                  <a:tcPr marL="61198" marR="61198" marT="48165" marB="0" anchor="ctr"/>
                </a:tc>
                <a:extLst>
                  <a:ext uri="{0D108BD9-81ED-4DB2-BD59-A6C34878D82A}">
                    <a16:rowId xmlns:a16="http://schemas.microsoft.com/office/drawing/2014/main" val="2688037259"/>
                  </a:ext>
                </a:extLst>
              </a:tr>
              <a:tr h="1367371">
                <a:tc>
                  <a:txBody>
                    <a:bodyPr/>
                    <a:lstStyle/>
                    <a:p>
                      <a:pPr marL="457200">
                        <a:lnSpc>
                          <a:spcPct val="150000"/>
                        </a:lnSpc>
                        <a:buNone/>
                      </a:pPr>
                      <a:r>
                        <a:rPr lang="en-GB" sz="1400">
                          <a:solidFill>
                            <a:schemeClr val="bg1"/>
                          </a:solidFill>
                          <a:effectLst/>
                        </a:rPr>
                        <a:t>Training/Workshop on compiling PPP Tender Documentation (attendance is optional via Microsoft Teams) .Bidders to RSVP via email </a:t>
                      </a:r>
                      <a:r>
                        <a:rPr lang="en-GB" sz="1400" u="sng">
                          <a:solidFill>
                            <a:schemeClr val="bg1"/>
                          </a:solidFill>
                          <a:effectLst/>
                          <a:hlinkClick r:id="rId2">
                            <a:extLst>
                              <a:ext uri="{A12FA001-AC4F-418D-AE19-62706E023703}">
                                <ahyp:hlinkClr xmlns:ahyp="http://schemas.microsoft.com/office/drawing/2018/hyperlinkcolor" val="tx"/>
                              </a:ext>
                            </a:extLst>
                          </a:hlinkClick>
                        </a:rPr>
                        <a:t>ppp@isimangaliso.com</a:t>
                      </a:r>
                      <a:r>
                        <a:rPr lang="en-GB" sz="1400">
                          <a:solidFill>
                            <a:schemeClr val="bg1"/>
                          </a:solidFill>
                          <a:effectLst/>
                        </a:rPr>
                        <a:t>  </a:t>
                      </a:r>
                      <a:endParaRPr lang="en-ZA" sz="1400">
                        <a:solidFill>
                          <a:schemeClr val="bg1"/>
                        </a:solidFill>
                        <a:effectLst/>
                        <a:latin typeface="Times New Roman" panose="02020603050405020304" pitchFamily="18" charset="0"/>
                        <a:ea typeface="Times New Roman" panose="02020603050405020304" pitchFamily="18" charset="0"/>
                      </a:endParaRPr>
                    </a:p>
                  </a:txBody>
                  <a:tcPr marL="61198" marR="61198" marT="48165" marB="0" anchor="ctr"/>
                </a:tc>
                <a:tc>
                  <a:txBody>
                    <a:bodyPr/>
                    <a:lstStyle/>
                    <a:p>
                      <a:pPr marL="457200" algn="ctr">
                        <a:lnSpc>
                          <a:spcPct val="150000"/>
                        </a:lnSpc>
                        <a:buNone/>
                      </a:pPr>
                      <a:r>
                        <a:rPr lang="en-GB" sz="1400">
                          <a:solidFill>
                            <a:schemeClr val="bg1"/>
                          </a:solidFill>
                          <a:effectLst/>
                        </a:rPr>
                        <a:t>30 </a:t>
                      </a:r>
                      <a:r>
                        <a:rPr lang="en-GB" sz="1400" dirty="0">
                          <a:solidFill>
                            <a:schemeClr val="bg1"/>
                          </a:solidFill>
                          <a:effectLst/>
                        </a:rPr>
                        <a:t>April 2025 </a:t>
                      </a:r>
                      <a:endParaRPr lang="en-ZA" sz="1400" dirty="0">
                        <a:solidFill>
                          <a:schemeClr val="bg1"/>
                        </a:solidFill>
                        <a:effectLst/>
                        <a:latin typeface="Times New Roman" panose="02020603050405020304" pitchFamily="18" charset="0"/>
                        <a:ea typeface="Times New Roman" panose="02020603050405020304" pitchFamily="18" charset="0"/>
                      </a:endParaRPr>
                    </a:p>
                  </a:txBody>
                  <a:tcPr marL="61198" marR="61198" marT="48165" marB="0" anchor="ctr"/>
                </a:tc>
                <a:extLst>
                  <a:ext uri="{0D108BD9-81ED-4DB2-BD59-A6C34878D82A}">
                    <a16:rowId xmlns:a16="http://schemas.microsoft.com/office/drawing/2014/main" val="3492699022"/>
                  </a:ext>
                </a:extLst>
              </a:tr>
              <a:tr h="577978">
                <a:tc>
                  <a:txBody>
                    <a:bodyPr/>
                    <a:lstStyle/>
                    <a:p>
                      <a:pPr marL="457200">
                        <a:lnSpc>
                          <a:spcPct val="150000"/>
                        </a:lnSpc>
                        <a:buNone/>
                      </a:pPr>
                      <a:r>
                        <a:rPr lang="en-GB" sz="1400">
                          <a:solidFill>
                            <a:schemeClr val="bg1"/>
                          </a:solidFill>
                          <a:effectLst/>
                        </a:rPr>
                        <a:t>Questions of clarification - closing date</a:t>
                      </a:r>
                      <a:endParaRPr lang="en-ZA" sz="1400">
                        <a:solidFill>
                          <a:schemeClr val="bg1"/>
                        </a:solidFill>
                        <a:effectLst/>
                        <a:latin typeface="Times New Roman" panose="02020603050405020304" pitchFamily="18" charset="0"/>
                        <a:ea typeface="Times New Roman" panose="02020603050405020304" pitchFamily="18" charset="0"/>
                      </a:endParaRPr>
                    </a:p>
                  </a:txBody>
                  <a:tcPr marL="61198" marR="61198" marT="48165" marB="0" anchor="ctr"/>
                </a:tc>
                <a:tc>
                  <a:txBody>
                    <a:bodyPr/>
                    <a:lstStyle/>
                    <a:p>
                      <a:pPr marL="457200" algn="ctr">
                        <a:lnSpc>
                          <a:spcPct val="150000"/>
                        </a:lnSpc>
                        <a:buNone/>
                      </a:pPr>
                      <a:r>
                        <a:rPr lang="en-GB" sz="1400" dirty="0">
                          <a:solidFill>
                            <a:schemeClr val="bg1"/>
                          </a:solidFill>
                          <a:effectLst/>
                        </a:rPr>
                        <a:t>  16 May 2025</a:t>
                      </a:r>
                      <a:endParaRPr lang="en-ZA" sz="1400" dirty="0">
                        <a:solidFill>
                          <a:schemeClr val="bg1"/>
                        </a:solidFill>
                        <a:effectLst/>
                        <a:latin typeface="Times New Roman" panose="02020603050405020304" pitchFamily="18" charset="0"/>
                        <a:ea typeface="Times New Roman" panose="02020603050405020304" pitchFamily="18" charset="0"/>
                      </a:endParaRPr>
                    </a:p>
                  </a:txBody>
                  <a:tcPr marL="61198" marR="61198" marT="48165" marB="0" anchor="ctr"/>
                </a:tc>
                <a:extLst>
                  <a:ext uri="{0D108BD9-81ED-4DB2-BD59-A6C34878D82A}">
                    <a16:rowId xmlns:a16="http://schemas.microsoft.com/office/drawing/2014/main" val="3932921597"/>
                  </a:ext>
                </a:extLst>
              </a:tr>
              <a:tr h="577978">
                <a:tc>
                  <a:txBody>
                    <a:bodyPr/>
                    <a:lstStyle/>
                    <a:p>
                      <a:pPr marL="457200">
                        <a:lnSpc>
                          <a:spcPct val="150000"/>
                        </a:lnSpc>
                        <a:buNone/>
                      </a:pPr>
                      <a:r>
                        <a:rPr lang="en-GB" sz="1400">
                          <a:solidFill>
                            <a:schemeClr val="bg1"/>
                          </a:solidFill>
                          <a:effectLst/>
                        </a:rPr>
                        <a:t>Feedback of  Questions of clarification </a:t>
                      </a:r>
                      <a:endParaRPr lang="en-ZA" sz="1400">
                        <a:solidFill>
                          <a:schemeClr val="bg1"/>
                        </a:solidFill>
                        <a:effectLst/>
                        <a:latin typeface="Times New Roman" panose="02020603050405020304" pitchFamily="18" charset="0"/>
                        <a:ea typeface="Times New Roman" panose="02020603050405020304" pitchFamily="18" charset="0"/>
                      </a:endParaRPr>
                    </a:p>
                  </a:txBody>
                  <a:tcPr marL="61198" marR="61198" marT="48165" marB="0" anchor="ctr"/>
                </a:tc>
                <a:tc>
                  <a:txBody>
                    <a:bodyPr/>
                    <a:lstStyle/>
                    <a:p>
                      <a:pPr marL="457200" algn="ctr">
                        <a:lnSpc>
                          <a:spcPct val="150000"/>
                        </a:lnSpc>
                        <a:buNone/>
                      </a:pPr>
                      <a:r>
                        <a:rPr lang="en-GB" sz="1400" dirty="0">
                          <a:solidFill>
                            <a:schemeClr val="bg1"/>
                          </a:solidFill>
                          <a:effectLst/>
                        </a:rPr>
                        <a:t>23 May 2025</a:t>
                      </a:r>
                      <a:endParaRPr lang="en-ZA" sz="1400" dirty="0">
                        <a:solidFill>
                          <a:schemeClr val="bg1"/>
                        </a:solidFill>
                        <a:effectLst/>
                        <a:latin typeface="Times New Roman" panose="02020603050405020304" pitchFamily="18" charset="0"/>
                        <a:ea typeface="Times New Roman" panose="02020603050405020304" pitchFamily="18" charset="0"/>
                      </a:endParaRPr>
                    </a:p>
                  </a:txBody>
                  <a:tcPr marL="61198" marR="61198" marT="48165" marB="0" anchor="ctr"/>
                </a:tc>
                <a:extLst>
                  <a:ext uri="{0D108BD9-81ED-4DB2-BD59-A6C34878D82A}">
                    <a16:rowId xmlns:a16="http://schemas.microsoft.com/office/drawing/2014/main" val="981787874"/>
                  </a:ext>
                </a:extLst>
              </a:tr>
              <a:tr h="577978">
                <a:tc>
                  <a:txBody>
                    <a:bodyPr/>
                    <a:lstStyle/>
                    <a:p>
                      <a:pPr marL="457200">
                        <a:lnSpc>
                          <a:spcPct val="150000"/>
                        </a:lnSpc>
                        <a:buNone/>
                      </a:pPr>
                      <a:r>
                        <a:rPr lang="en-GB" sz="1400">
                          <a:solidFill>
                            <a:schemeClr val="bg1"/>
                          </a:solidFill>
                          <a:effectLst/>
                        </a:rPr>
                        <a:t>Bid submission closing date </a:t>
                      </a:r>
                      <a:endParaRPr lang="en-ZA" sz="1400">
                        <a:solidFill>
                          <a:schemeClr val="bg1"/>
                        </a:solidFill>
                        <a:effectLst/>
                        <a:latin typeface="Times New Roman" panose="02020603050405020304" pitchFamily="18" charset="0"/>
                        <a:ea typeface="Times New Roman" panose="02020603050405020304" pitchFamily="18" charset="0"/>
                      </a:endParaRPr>
                    </a:p>
                  </a:txBody>
                  <a:tcPr marL="61198" marR="61198" marT="48165" marB="0" anchor="ctr"/>
                </a:tc>
                <a:tc>
                  <a:txBody>
                    <a:bodyPr/>
                    <a:lstStyle/>
                    <a:p>
                      <a:pPr marL="457200" algn="ctr">
                        <a:lnSpc>
                          <a:spcPct val="150000"/>
                        </a:lnSpc>
                        <a:buNone/>
                      </a:pPr>
                      <a:r>
                        <a:rPr lang="en-GB" sz="1400" dirty="0">
                          <a:solidFill>
                            <a:schemeClr val="bg1"/>
                          </a:solidFill>
                          <a:effectLst/>
                        </a:rPr>
                        <a:t>29 June 2025</a:t>
                      </a:r>
                      <a:endParaRPr lang="en-ZA" sz="1400" dirty="0">
                        <a:solidFill>
                          <a:schemeClr val="bg1"/>
                        </a:solidFill>
                        <a:effectLst/>
                        <a:latin typeface="Times New Roman" panose="02020603050405020304" pitchFamily="18" charset="0"/>
                        <a:ea typeface="Times New Roman" panose="02020603050405020304" pitchFamily="18" charset="0"/>
                      </a:endParaRPr>
                    </a:p>
                  </a:txBody>
                  <a:tcPr marL="61198" marR="61198" marT="48165" marB="0" anchor="ctr"/>
                </a:tc>
                <a:extLst>
                  <a:ext uri="{0D108BD9-81ED-4DB2-BD59-A6C34878D82A}">
                    <a16:rowId xmlns:a16="http://schemas.microsoft.com/office/drawing/2014/main" val="2375576982"/>
                  </a:ext>
                </a:extLst>
              </a:tr>
            </a:tbl>
          </a:graphicData>
        </a:graphic>
      </p:graphicFrame>
      <p:sp>
        <p:nvSpPr>
          <p:cNvPr id="4" name="Slide Number Placeholder 3">
            <a:extLst>
              <a:ext uri="{FF2B5EF4-FFF2-40B4-BE49-F238E27FC236}">
                <a16:creationId xmlns:a16="http://schemas.microsoft.com/office/drawing/2014/main" id="{6758889A-607B-B2AA-B4B1-487D9A3D90F3}"/>
              </a:ext>
            </a:extLst>
          </p:cNvPr>
          <p:cNvSpPr>
            <a:spLocks noGrp="1"/>
          </p:cNvSpPr>
          <p:nvPr>
            <p:ph type="sldNum" sz="quarter" idx="12"/>
          </p:nvPr>
        </p:nvSpPr>
        <p:spPr/>
        <p:txBody>
          <a:bodyPr/>
          <a:lstStyle/>
          <a:p>
            <a:fld id="{734CBC24-1614-497D-88B1-3F4BA274FF76}" type="slidenum">
              <a:rPr lang="en-ZA" smtClean="0"/>
              <a:t>13</a:t>
            </a:fld>
            <a:endParaRPr lang="en-ZA"/>
          </a:p>
        </p:txBody>
      </p:sp>
    </p:spTree>
    <p:extLst>
      <p:ext uri="{BB962C8B-B14F-4D97-AF65-F5344CB8AC3E}">
        <p14:creationId xmlns:p14="http://schemas.microsoft.com/office/powerpoint/2010/main" val="181850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DA50722-A8C8-82D5-E1DF-1934E58FC24A}"/>
              </a:ext>
            </a:extLst>
          </p:cNvPr>
          <p:cNvSpPr>
            <a:spLocks noGrp="1"/>
          </p:cNvSpPr>
          <p:nvPr>
            <p:ph type="title"/>
          </p:nvPr>
        </p:nvSpPr>
        <p:spPr/>
        <p:txBody>
          <a:bodyPr/>
          <a:lstStyle/>
          <a:p>
            <a:pPr algn="ctr"/>
            <a:r>
              <a:rPr lang="en-US" sz="3600" b="1" dirty="0"/>
              <a:t>Evaluation Criteria</a:t>
            </a:r>
            <a:br>
              <a:rPr lang="en-US" sz="4400" dirty="0"/>
            </a:br>
            <a:endParaRPr lang="en-ZA" b="1" dirty="0"/>
          </a:p>
        </p:txBody>
      </p:sp>
      <p:sp>
        <p:nvSpPr>
          <p:cNvPr id="11" name="Content Placeholder 10">
            <a:extLst>
              <a:ext uri="{FF2B5EF4-FFF2-40B4-BE49-F238E27FC236}">
                <a16:creationId xmlns:a16="http://schemas.microsoft.com/office/drawing/2014/main" id="{252FD615-2FF6-7CAA-AF79-795A77B4F50C}"/>
              </a:ext>
            </a:extLst>
          </p:cNvPr>
          <p:cNvSpPr>
            <a:spLocks noGrp="1"/>
          </p:cNvSpPr>
          <p:nvPr>
            <p:ph idx="1"/>
          </p:nvPr>
        </p:nvSpPr>
        <p:spPr>
          <a:xfrm>
            <a:off x="138023" y="1695109"/>
            <a:ext cx="11723298" cy="4559042"/>
          </a:xfrm>
        </p:spPr>
        <p:txBody>
          <a:bodyPr>
            <a:normAutofit lnSpcReduction="10000"/>
          </a:bodyPr>
          <a:lstStyle/>
          <a:p>
            <a:pPr marL="914400" lvl="1" indent="-457200" algn="just" rtl="0">
              <a:lnSpc>
                <a:spcPct val="150000"/>
              </a:lnSpc>
              <a:spcBef>
                <a:spcPts val="600"/>
              </a:spcBef>
              <a:spcAft>
                <a:spcPts val="600"/>
              </a:spcAft>
              <a:buSzPts val="1100"/>
              <a:buFont typeface="+mj-lt"/>
              <a:buAutoNum type="arabicParenR"/>
              <a:tabLst>
                <a:tab pos="457200" algn="l"/>
              </a:tabLst>
            </a:pPr>
            <a:r>
              <a:rPr lang="en-GB" sz="2200" b="0" kern="1400" dirty="0">
                <a:effectLst/>
                <a:latin typeface="+mn-lt"/>
                <a:ea typeface="Times New Roman" panose="02020603050405020304" pitchFamily="18" charset="0"/>
              </a:rPr>
              <a:t>The three main elements of the bid and the two-Envelope system:</a:t>
            </a:r>
            <a:endParaRPr lang="en-ZA" sz="2200" b="1" kern="1400" dirty="0">
              <a:effectLst/>
              <a:latin typeface="+mn-lt"/>
              <a:ea typeface="Times New Roman" panose="02020603050405020304" pitchFamily="18" charset="0"/>
            </a:endParaRPr>
          </a:p>
          <a:p>
            <a:pPr marL="914400" lvl="1" indent="-457200" algn="just">
              <a:lnSpc>
                <a:spcPct val="150000"/>
              </a:lnSpc>
              <a:spcBef>
                <a:spcPts val="600"/>
              </a:spcBef>
              <a:spcAft>
                <a:spcPts val="600"/>
              </a:spcAft>
              <a:buSzPts val="1100"/>
              <a:buFont typeface="+mj-lt"/>
              <a:buAutoNum type="arabicParenR"/>
              <a:tabLst>
                <a:tab pos="457200" algn="l"/>
              </a:tabLst>
            </a:pPr>
            <a:r>
              <a:rPr lang="en-GB" sz="2200" b="0" kern="1400" dirty="0">
                <a:effectLst/>
                <a:latin typeface="+mn-lt"/>
                <a:ea typeface="Times New Roman" panose="02020603050405020304" pitchFamily="18" charset="0"/>
              </a:rPr>
              <a:t>Bids will be evaluated on three main elements: Functionality, Bidder’s proposed B-BBEE/Transformational commitments and the PPP Fee Offer.</a:t>
            </a:r>
            <a:endParaRPr lang="en-ZA" sz="2200" b="1" kern="1400" dirty="0">
              <a:effectLst/>
              <a:latin typeface="+mn-lt"/>
              <a:ea typeface="Times New Roman" panose="02020603050405020304" pitchFamily="18" charset="0"/>
            </a:endParaRPr>
          </a:p>
          <a:p>
            <a:pPr marL="914400" lvl="1" indent="-457200" algn="just">
              <a:lnSpc>
                <a:spcPct val="150000"/>
              </a:lnSpc>
              <a:spcBef>
                <a:spcPts val="600"/>
              </a:spcBef>
              <a:spcAft>
                <a:spcPts val="600"/>
              </a:spcAft>
              <a:buSzPts val="1100"/>
              <a:buFont typeface="+mj-lt"/>
              <a:buAutoNum type="arabicParenR"/>
              <a:tabLst>
                <a:tab pos="457200" algn="l"/>
              </a:tabLst>
            </a:pPr>
            <a:r>
              <a:rPr lang="en-GB" sz="2200" b="1" kern="1400" dirty="0">
                <a:effectLst/>
                <a:latin typeface="+mn-lt"/>
                <a:ea typeface="Times New Roman" panose="02020603050405020304" pitchFamily="18" charset="0"/>
              </a:rPr>
              <a:t>Envelope 1</a:t>
            </a:r>
            <a:r>
              <a:rPr lang="en-GB" sz="2200" b="0" kern="1400" dirty="0">
                <a:effectLst/>
                <a:latin typeface="+mn-lt"/>
                <a:ea typeface="Times New Roman" panose="02020603050405020304" pitchFamily="18" charset="0"/>
              </a:rPr>
              <a:t> is for Functionality and is opened first. Bidder must score at least 70% for Functionality</a:t>
            </a:r>
            <a:r>
              <a:rPr lang="en-GB" sz="2200" b="0" kern="1400" dirty="0">
                <a:solidFill>
                  <a:srgbClr val="FF0000"/>
                </a:solidFill>
                <a:effectLst/>
                <a:latin typeface="+mn-lt"/>
                <a:ea typeface="Times New Roman" panose="02020603050405020304" pitchFamily="18" charset="0"/>
              </a:rPr>
              <a:t> </a:t>
            </a:r>
            <a:endParaRPr lang="en-ZA" sz="2200" b="1" kern="1400" dirty="0">
              <a:effectLst/>
              <a:latin typeface="+mn-lt"/>
              <a:ea typeface="Times New Roman" panose="02020603050405020304" pitchFamily="18" charset="0"/>
            </a:endParaRPr>
          </a:p>
          <a:p>
            <a:pPr marL="914400" lvl="1" indent="-457200" algn="just">
              <a:lnSpc>
                <a:spcPct val="150000"/>
              </a:lnSpc>
              <a:spcBef>
                <a:spcPts val="600"/>
              </a:spcBef>
              <a:spcAft>
                <a:spcPts val="600"/>
              </a:spcAft>
              <a:buSzPts val="1100"/>
              <a:buFont typeface="+mj-lt"/>
              <a:buAutoNum type="arabicParenR"/>
              <a:tabLst>
                <a:tab pos="457200" algn="l"/>
              </a:tabLst>
            </a:pPr>
            <a:r>
              <a:rPr lang="en-GB" sz="2200" b="1" kern="1400" dirty="0">
                <a:effectLst/>
                <a:latin typeface="+mn-lt"/>
                <a:ea typeface="Times New Roman" panose="02020603050405020304" pitchFamily="18" charset="0"/>
              </a:rPr>
              <a:t>Envelope 2</a:t>
            </a:r>
            <a:r>
              <a:rPr lang="en-GB" sz="2200" b="0" kern="1400" dirty="0">
                <a:effectLst/>
                <a:latin typeface="+mn-lt"/>
                <a:ea typeface="Times New Roman" panose="02020603050405020304" pitchFamily="18" charset="0"/>
              </a:rPr>
              <a:t> contains the Bidder’s proposed B-BBEE commitment, as well as the PPP Fee Offer and will only be</a:t>
            </a:r>
            <a:r>
              <a:rPr lang="en-GB" sz="2200" b="1" kern="1400" dirty="0">
                <a:effectLst/>
                <a:latin typeface="+mn-lt"/>
                <a:ea typeface="Times New Roman" panose="02020603050405020304" pitchFamily="18" charset="0"/>
              </a:rPr>
              <a:t> opened and evaluated if the minimum threshold</a:t>
            </a:r>
            <a:r>
              <a:rPr lang="en-US" sz="2200" b="1" kern="1400" dirty="0">
                <a:effectLst/>
                <a:latin typeface="+mn-lt"/>
                <a:ea typeface="Times New Roman" panose="02020603050405020304" pitchFamily="18" charset="0"/>
              </a:rPr>
              <a:t> under Functionality is met. </a:t>
            </a:r>
            <a:endParaRPr lang="en-ZA" sz="2200" b="1" kern="1400" dirty="0">
              <a:effectLst/>
              <a:latin typeface="+mn-lt"/>
              <a:ea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id="{E5DAFF96-8C45-B92F-0E25-866293B5BB0B}"/>
              </a:ext>
            </a:extLst>
          </p:cNvPr>
          <p:cNvSpPr>
            <a:spLocks noGrp="1"/>
          </p:cNvSpPr>
          <p:nvPr>
            <p:ph type="sldNum" sz="quarter" idx="12"/>
          </p:nvPr>
        </p:nvSpPr>
        <p:spPr/>
        <p:txBody>
          <a:bodyPr/>
          <a:lstStyle/>
          <a:p>
            <a:fld id="{734CBC24-1614-497D-88B1-3F4BA274FF76}" type="slidenum">
              <a:rPr lang="en-ZA" smtClean="0"/>
              <a:t>14</a:t>
            </a:fld>
            <a:endParaRPr lang="en-ZA"/>
          </a:p>
        </p:txBody>
      </p:sp>
    </p:spTree>
    <p:extLst>
      <p:ext uri="{BB962C8B-B14F-4D97-AF65-F5344CB8AC3E}">
        <p14:creationId xmlns:p14="http://schemas.microsoft.com/office/powerpoint/2010/main" val="837232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152D7E7-6F77-3014-AEA3-5EB58445044B}"/>
              </a:ext>
            </a:extLst>
          </p:cNvPr>
          <p:cNvSpPr>
            <a:spLocks noGrp="1"/>
          </p:cNvSpPr>
          <p:nvPr>
            <p:ph type="title"/>
          </p:nvPr>
        </p:nvSpPr>
        <p:spPr>
          <a:xfrm>
            <a:off x="648930" y="629267"/>
            <a:ext cx="9252154" cy="1016654"/>
          </a:xfrm>
        </p:spPr>
        <p:txBody>
          <a:bodyPr>
            <a:normAutofit/>
          </a:bodyPr>
          <a:lstStyle/>
          <a:p>
            <a:r>
              <a:rPr lang="en-ZA" dirty="0">
                <a:solidFill>
                  <a:srgbClr val="EBEBEB"/>
                </a:solidFill>
              </a:rPr>
              <a:t>Envelope 1</a:t>
            </a:r>
          </a:p>
        </p:txBody>
      </p:sp>
      <p:sp>
        <p:nvSpPr>
          <p:cNvPr id="14" name="Rectangle 13">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4" name="Slide Number Placeholder 3">
            <a:extLst>
              <a:ext uri="{FF2B5EF4-FFF2-40B4-BE49-F238E27FC236}">
                <a16:creationId xmlns:a16="http://schemas.microsoft.com/office/drawing/2014/main" id="{C206E77D-A663-F750-4281-54BC38DC416B}"/>
              </a:ext>
            </a:extLst>
          </p:cNvPr>
          <p:cNvSpPr>
            <a:spLocks noGrp="1"/>
          </p:cNvSpPr>
          <p:nvPr>
            <p:ph type="sldNum" sz="quarter" idx="12"/>
          </p:nvPr>
        </p:nvSpPr>
        <p:spPr>
          <a:xfrm>
            <a:off x="10352540" y="295729"/>
            <a:ext cx="838199" cy="767687"/>
          </a:xfrm>
        </p:spPr>
        <p:txBody>
          <a:bodyPr>
            <a:normAutofit/>
          </a:bodyPr>
          <a:lstStyle/>
          <a:p>
            <a:pPr>
              <a:spcAft>
                <a:spcPts val="600"/>
              </a:spcAft>
            </a:pPr>
            <a:fld id="{734CBC24-1614-497D-88B1-3F4BA274FF76}" type="slidenum">
              <a:rPr lang="en-ZA">
                <a:solidFill>
                  <a:srgbClr val="FFFFFF"/>
                </a:solidFill>
              </a:rPr>
              <a:pPr>
                <a:spcAft>
                  <a:spcPts val="600"/>
                </a:spcAft>
              </a:pPr>
              <a:t>15</a:t>
            </a:fld>
            <a:endParaRPr lang="en-ZA">
              <a:solidFill>
                <a:srgbClr val="FFFFFF"/>
              </a:solidFill>
            </a:endParaRPr>
          </a:p>
        </p:txBody>
      </p:sp>
      <p:sp>
        <p:nvSpPr>
          <p:cNvPr id="16" name="Freeform: Shape 15">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ZA"/>
          </a:p>
        </p:txBody>
      </p:sp>
      <p:sp>
        <p:nvSpPr>
          <p:cNvPr id="6" name="Content Placeholder 5">
            <a:extLst>
              <a:ext uri="{FF2B5EF4-FFF2-40B4-BE49-F238E27FC236}">
                <a16:creationId xmlns:a16="http://schemas.microsoft.com/office/drawing/2014/main" id="{A29B8D23-BB3C-E35D-7093-9E13AA4ECD13}"/>
              </a:ext>
            </a:extLst>
          </p:cNvPr>
          <p:cNvSpPr>
            <a:spLocks noGrp="1"/>
          </p:cNvSpPr>
          <p:nvPr>
            <p:ph idx="1"/>
          </p:nvPr>
        </p:nvSpPr>
        <p:spPr>
          <a:xfrm>
            <a:off x="1103312" y="2052918"/>
            <a:ext cx="10335314" cy="4195481"/>
          </a:xfrm>
        </p:spPr>
        <p:txBody>
          <a:bodyPr/>
          <a:lstStyle/>
          <a:p>
            <a:endParaRPr lang="en-GB" sz="1800" b="0" kern="1400" dirty="0">
              <a:effectLst/>
              <a:latin typeface="Arial Narrow" panose="020B0606020202030204" pitchFamily="34" charset="0"/>
              <a:ea typeface="Times New Roman" panose="02020603050405020304" pitchFamily="18" charset="0"/>
            </a:endParaRPr>
          </a:p>
          <a:p>
            <a:r>
              <a:rPr lang="en-GB" sz="1800" b="0" kern="1400" dirty="0">
                <a:effectLst/>
                <a:latin typeface="Arial Narrow" panose="020B0606020202030204" pitchFamily="34" charset="0"/>
                <a:ea typeface="Times New Roman" panose="02020603050405020304" pitchFamily="18" charset="0"/>
              </a:rPr>
              <a:t>The functionality aspects of a bid will be scored out </a:t>
            </a:r>
            <a:r>
              <a:rPr lang="en-GB" sz="1800" b="0" kern="1400" dirty="0">
                <a:solidFill>
                  <a:srgbClr val="000000"/>
                </a:solidFill>
                <a:effectLst/>
                <a:latin typeface="Arial Narrow" panose="020B0606020202030204" pitchFamily="34" charset="0"/>
                <a:ea typeface="Times New Roman" panose="02020603050405020304" pitchFamily="18" charset="0"/>
              </a:rPr>
              <a:t>of 100 points. A Bidder must achieve 70%</a:t>
            </a:r>
            <a:r>
              <a:rPr lang="en-GB" sz="1800" b="0" kern="1400" dirty="0">
                <a:effectLst/>
                <a:latin typeface="Arial Narrow" panose="020B0606020202030204" pitchFamily="34" charset="0"/>
                <a:ea typeface="Times New Roman" panose="02020603050405020304" pitchFamily="18" charset="0"/>
              </a:rPr>
              <a:t> of the total Functionality points in order to pass. Functionality is made up of the elements and weights as outlined below</a:t>
            </a:r>
            <a:r>
              <a:rPr lang="en-GB" sz="1800" b="1" kern="1400" dirty="0">
                <a:effectLst/>
                <a:latin typeface="Arial Narrow" panose="020B0606020202030204" pitchFamily="34" charset="0"/>
                <a:ea typeface="Times New Roman" panose="02020603050405020304" pitchFamily="18" charset="0"/>
              </a:rPr>
              <a:t>:</a:t>
            </a:r>
            <a:endParaRPr lang="en-ZA" sz="1800" b="1" kern="1400" dirty="0">
              <a:effectLst/>
              <a:latin typeface="Arial" panose="020B0604020202020204" pitchFamily="34" charset="0"/>
              <a:ea typeface="Times New Roman" panose="02020603050405020304" pitchFamily="18" charset="0"/>
            </a:endParaRPr>
          </a:p>
          <a:p>
            <a:endParaRPr lang="en-ZA" dirty="0"/>
          </a:p>
          <a:p>
            <a:endParaRPr lang="en-ZA" dirty="0"/>
          </a:p>
        </p:txBody>
      </p:sp>
      <p:graphicFrame>
        <p:nvGraphicFramePr>
          <p:cNvPr id="9" name="Table 8">
            <a:extLst>
              <a:ext uri="{FF2B5EF4-FFF2-40B4-BE49-F238E27FC236}">
                <a16:creationId xmlns:a16="http://schemas.microsoft.com/office/drawing/2014/main" id="{E25C8FA2-F369-6DF1-6AFA-004E56FC6514}"/>
              </a:ext>
            </a:extLst>
          </p:cNvPr>
          <p:cNvGraphicFramePr>
            <a:graphicFrameLocks noGrp="1"/>
          </p:cNvGraphicFramePr>
          <p:nvPr>
            <p:extLst>
              <p:ext uri="{D42A27DB-BD31-4B8C-83A1-F6EECF244321}">
                <p14:modId xmlns:p14="http://schemas.microsoft.com/office/powerpoint/2010/main" val="3237777476"/>
              </p:ext>
            </p:extLst>
          </p:nvPr>
        </p:nvGraphicFramePr>
        <p:xfrm>
          <a:off x="648930" y="3429000"/>
          <a:ext cx="10996730" cy="2667864"/>
        </p:xfrm>
        <a:graphic>
          <a:graphicData uri="http://schemas.openxmlformats.org/drawingml/2006/table">
            <a:tbl>
              <a:tblPr firstRow="1" bandRow="1">
                <a:tableStyleId>{5C22544A-7EE6-4342-B048-85BDC9FD1C3A}</a:tableStyleId>
              </a:tblPr>
              <a:tblGrid>
                <a:gridCol w="2199346">
                  <a:extLst>
                    <a:ext uri="{9D8B030D-6E8A-4147-A177-3AD203B41FA5}">
                      <a16:colId xmlns:a16="http://schemas.microsoft.com/office/drawing/2014/main" val="2588960851"/>
                    </a:ext>
                  </a:extLst>
                </a:gridCol>
                <a:gridCol w="2199346">
                  <a:extLst>
                    <a:ext uri="{9D8B030D-6E8A-4147-A177-3AD203B41FA5}">
                      <a16:colId xmlns:a16="http://schemas.microsoft.com/office/drawing/2014/main" val="34204952"/>
                    </a:ext>
                  </a:extLst>
                </a:gridCol>
                <a:gridCol w="2199346">
                  <a:extLst>
                    <a:ext uri="{9D8B030D-6E8A-4147-A177-3AD203B41FA5}">
                      <a16:colId xmlns:a16="http://schemas.microsoft.com/office/drawing/2014/main" val="2170768840"/>
                    </a:ext>
                  </a:extLst>
                </a:gridCol>
                <a:gridCol w="2199346">
                  <a:extLst>
                    <a:ext uri="{9D8B030D-6E8A-4147-A177-3AD203B41FA5}">
                      <a16:colId xmlns:a16="http://schemas.microsoft.com/office/drawing/2014/main" val="2347735951"/>
                    </a:ext>
                  </a:extLst>
                </a:gridCol>
                <a:gridCol w="2199346">
                  <a:extLst>
                    <a:ext uri="{9D8B030D-6E8A-4147-A177-3AD203B41FA5}">
                      <a16:colId xmlns:a16="http://schemas.microsoft.com/office/drawing/2014/main" val="3144698928"/>
                    </a:ext>
                  </a:extLst>
                </a:gridCol>
              </a:tblGrid>
              <a:tr h="910452">
                <a:tc>
                  <a:txBody>
                    <a:bodyPr/>
                    <a:lstStyle/>
                    <a:p>
                      <a:pPr marL="457200">
                        <a:lnSpc>
                          <a:spcPct val="150000"/>
                        </a:lnSpc>
                        <a:buNone/>
                      </a:pPr>
                      <a:r>
                        <a:rPr lang="en-ZA" sz="1800" b="1" dirty="0">
                          <a:solidFill>
                            <a:schemeClr val="bg1"/>
                          </a:solidFill>
                          <a:effectLst/>
                          <a:latin typeface="Century Gothic" panose="020B0502020202020204" pitchFamily="34" charset="0"/>
                          <a:ea typeface="Times New Roman" panose="02020603050405020304" pitchFamily="18" charset="0"/>
                        </a:rPr>
                        <a:t>Elements</a:t>
                      </a:r>
                      <a:endParaRPr lang="en-ZA" sz="1800" dirty="0">
                        <a:solidFill>
                          <a:schemeClr val="bg1"/>
                        </a:solidFill>
                        <a:effectLst/>
                        <a:latin typeface="Century Gothic" panose="020B0502020202020204" pitchFamily="34" charset="0"/>
                        <a:ea typeface="Times New Roman" panose="02020603050405020304" pitchFamily="18" charset="0"/>
                      </a:endParaRPr>
                    </a:p>
                  </a:txBody>
                  <a:tcPr marL="68580" marR="68580" marT="0" marB="0"/>
                </a:tc>
                <a:tc>
                  <a:txBody>
                    <a:bodyPr/>
                    <a:lstStyle/>
                    <a:p>
                      <a:pPr marL="457200">
                        <a:lnSpc>
                          <a:spcPct val="150000"/>
                        </a:lnSpc>
                        <a:buNone/>
                      </a:pPr>
                      <a:r>
                        <a:rPr lang="en-ZA" sz="1800" b="1" dirty="0">
                          <a:solidFill>
                            <a:schemeClr val="bg1"/>
                          </a:solidFill>
                          <a:effectLst/>
                          <a:latin typeface="Century Gothic" panose="020B0502020202020204" pitchFamily="34" charset="0"/>
                          <a:ea typeface="Times New Roman" panose="02020603050405020304" pitchFamily="18" charset="0"/>
                        </a:rPr>
                        <a:t>Financing &amp; Capital Plan</a:t>
                      </a:r>
                      <a:endParaRPr lang="en-ZA" sz="1800" dirty="0">
                        <a:solidFill>
                          <a:schemeClr val="bg1"/>
                        </a:solidFill>
                        <a:effectLst/>
                        <a:latin typeface="Century Gothic" panose="020B0502020202020204" pitchFamily="34" charset="0"/>
                        <a:ea typeface="Times New Roman" panose="02020603050405020304" pitchFamily="18" charset="0"/>
                      </a:endParaRPr>
                    </a:p>
                  </a:txBody>
                  <a:tcPr marL="68580" marR="68580" marT="0" marB="0"/>
                </a:tc>
                <a:tc>
                  <a:txBody>
                    <a:bodyPr/>
                    <a:lstStyle/>
                    <a:p>
                      <a:pPr marL="457200">
                        <a:lnSpc>
                          <a:spcPct val="150000"/>
                        </a:lnSpc>
                        <a:buNone/>
                      </a:pPr>
                      <a:r>
                        <a:rPr lang="en-ZA" sz="1800" b="1" dirty="0">
                          <a:solidFill>
                            <a:schemeClr val="bg1"/>
                          </a:solidFill>
                          <a:effectLst/>
                          <a:latin typeface="Century Gothic" panose="020B0502020202020204" pitchFamily="34" charset="0"/>
                          <a:ea typeface="Times New Roman" panose="02020603050405020304" pitchFamily="18" charset="0"/>
                        </a:rPr>
                        <a:t>Business and Operational Plan</a:t>
                      </a:r>
                      <a:endParaRPr lang="en-ZA" sz="1800" dirty="0">
                        <a:solidFill>
                          <a:schemeClr val="bg1"/>
                        </a:solidFill>
                        <a:effectLst/>
                        <a:latin typeface="Century Gothic" panose="020B0502020202020204" pitchFamily="34" charset="0"/>
                        <a:ea typeface="Times New Roman" panose="02020603050405020304" pitchFamily="18" charset="0"/>
                      </a:endParaRPr>
                    </a:p>
                  </a:txBody>
                  <a:tcPr marL="68580" marR="68580" marT="0" marB="0"/>
                </a:tc>
                <a:tc>
                  <a:txBody>
                    <a:bodyPr/>
                    <a:lstStyle/>
                    <a:p>
                      <a:pPr marL="457200">
                        <a:lnSpc>
                          <a:spcPct val="150000"/>
                        </a:lnSpc>
                        <a:buNone/>
                      </a:pPr>
                      <a:r>
                        <a:rPr lang="en-ZA" sz="1800" b="1" dirty="0">
                          <a:solidFill>
                            <a:schemeClr val="bg1"/>
                          </a:solidFill>
                          <a:effectLst/>
                          <a:latin typeface="Century Gothic" panose="020B0502020202020204" pitchFamily="34" charset="0"/>
                          <a:ea typeface="Times New Roman" panose="02020603050405020304" pitchFamily="18" charset="0"/>
                        </a:rPr>
                        <a:t>Environmental Proposal </a:t>
                      </a:r>
                      <a:endParaRPr lang="en-ZA" sz="1800" dirty="0">
                        <a:solidFill>
                          <a:schemeClr val="bg1"/>
                        </a:solidFill>
                        <a:effectLst/>
                        <a:latin typeface="Century Gothic" panose="020B0502020202020204" pitchFamily="34" charset="0"/>
                        <a:ea typeface="Times New Roman" panose="02020603050405020304" pitchFamily="18" charset="0"/>
                      </a:endParaRPr>
                    </a:p>
                  </a:txBody>
                  <a:tcPr marL="68580" marR="68580" marT="0" marB="0"/>
                </a:tc>
                <a:tc>
                  <a:txBody>
                    <a:bodyPr/>
                    <a:lstStyle/>
                    <a:p>
                      <a:pPr marL="457200">
                        <a:lnSpc>
                          <a:spcPct val="150000"/>
                        </a:lnSpc>
                        <a:buNone/>
                      </a:pPr>
                      <a:r>
                        <a:rPr lang="en-ZA" sz="1800" b="1" dirty="0">
                          <a:solidFill>
                            <a:schemeClr val="bg1"/>
                          </a:solidFill>
                          <a:effectLst/>
                          <a:latin typeface="Century Gothic" panose="020B0502020202020204" pitchFamily="34" charset="0"/>
                          <a:ea typeface="Times New Roman" panose="02020603050405020304" pitchFamily="18" charset="0"/>
                        </a:rPr>
                        <a:t>Risk Matrix </a:t>
                      </a:r>
                      <a:endParaRPr lang="en-ZA" sz="1800" dirty="0">
                        <a:solidFill>
                          <a:schemeClr val="bg1"/>
                        </a:solidFill>
                        <a:effectLst/>
                        <a:latin typeface="Century Gothic" panose="020B0502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63260241"/>
                  </a:ext>
                </a:extLst>
              </a:tr>
              <a:tr h="715810">
                <a:tc>
                  <a:txBody>
                    <a:bodyPr/>
                    <a:lstStyle/>
                    <a:p>
                      <a:pPr marL="457200">
                        <a:lnSpc>
                          <a:spcPct val="150000"/>
                        </a:lnSpc>
                        <a:buNone/>
                      </a:pPr>
                      <a:r>
                        <a:rPr lang="en-ZA" sz="1800" b="1">
                          <a:solidFill>
                            <a:srgbClr val="000000"/>
                          </a:solidFill>
                          <a:effectLst/>
                          <a:latin typeface="Century Gothic" panose="020B0502020202020204" pitchFamily="34" charset="0"/>
                          <a:ea typeface="Times New Roman" panose="02020603050405020304" pitchFamily="18" charset="0"/>
                        </a:rPr>
                        <a:t>Weight </a:t>
                      </a:r>
                      <a:endParaRPr lang="en-ZA" sz="1800">
                        <a:solidFill>
                          <a:srgbClr val="000000"/>
                        </a:solidFill>
                        <a:effectLst/>
                        <a:latin typeface="Century Gothic" panose="020B0502020202020204" pitchFamily="34" charset="0"/>
                        <a:ea typeface="Times New Roman" panose="02020603050405020304" pitchFamily="18" charset="0"/>
                      </a:endParaRPr>
                    </a:p>
                  </a:txBody>
                  <a:tcPr marL="68580" marR="68580" marT="0" marB="0"/>
                </a:tc>
                <a:tc>
                  <a:txBody>
                    <a:bodyPr/>
                    <a:lstStyle/>
                    <a:p>
                      <a:pPr marL="457200">
                        <a:lnSpc>
                          <a:spcPct val="150000"/>
                        </a:lnSpc>
                        <a:buNone/>
                      </a:pPr>
                      <a:r>
                        <a:rPr lang="en-ZA" sz="1800" dirty="0">
                          <a:solidFill>
                            <a:srgbClr val="000000"/>
                          </a:solidFill>
                          <a:effectLst/>
                          <a:latin typeface="Century Gothic" panose="020B0502020202020204" pitchFamily="34" charset="0"/>
                          <a:ea typeface="Times New Roman" panose="02020603050405020304" pitchFamily="18" charset="0"/>
                        </a:rPr>
                        <a:t>30%</a:t>
                      </a:r>
                    </a:p>
                  </a:txBody>
                  <a:tcPr marL="68580" marR="68580" marT="0" marB="0"/>
                </a:tc>
                <a:tc>
                  <a:txBody>
                    <a:bodyPr/>
                    <a:lstStyle/>
                    <a:p>
                      <a:pPr marL="457200">
                        <a:lnSpc>
                          <a:spcPct val="150000"/>
                        </a:lnSpc>
                        <a:buNone/>
                      </a:pPr>
                      <a:r>
                        <a:rPr lang="en-ZA" sz="1800" dirty="0">
                          <a:solidFill>
                            <a:srgbClr val="000000"/>
                          </a:solidFill>
                          <a:effectLst/>
                          <a:latin typeface="Century Gothic" panose="020B0502020202020204" pitchFamily="34" charset="0"/>
                          <a:ea typeface="Times New Roman" panose="02020603050405020304" pitchFamily="18" charset="0"/>
                        </a:rPr>
                        <a:t>40%</a:t>
                      </a:r>
                    </a:p>
                  </a:txBody>
                  <a:tcPr marL="68580" marR="68580" marT="0" marB="0"/>
                </a:tc>
                <a:tc>
                  <a:txBody>
                    <a:bodyPr/>
                    <a:lstStyle/>
                    <a:p>
                      <a:pPr marL="457200">
                        <a:lnSpc>
                          <a:spcPct val="150000"/>
                        </a:lnSpc>
                        <a:buNone/>
                      </a:pPr>
                      <a:r>
                        <a:rPr lang="en-ZA" sz="1800" dirty="0">
                          <a:solidFill>
                            <a:srgbClr val="000000"/>
                          </a:solidFill>
                          <a:effectLst/>
                          <a:latin typeface="Century Gothic" panose="020B0502020202020204" pitchFamily="34" charset="0"/>
                          <a:ea typeface="Times New Roman" panose="02020603050405020304" pitchFamily="18" charset="0"/>
                        </a:rPr>
                        <a:t>20%</a:t>
                      </a:r>
                    </a:p>
                  </a:txBody>
                  <a:tcPr marL="68580" marR="68580" marT="0" marB="0"/>
                </a:tc>
                <a:tc>
                  <a:txBody>
                    <a:bodyPr/>
                    <a:lstStyle/>
                    <a:p>
                      <a:pPr marL="457200">
                        <a:lnSpc>
                          <a:spcPct val="150000"/>
                        </a:lnSpc>
                        <a:buNone/>
                      </a:pPr>
                      <a:r>
                        <a:rPr lang="en-ZA" sz="1800" dirty="0">
                          <a:solidFill>
                            <a:srgbClr val="000000"/>
                          </a:solidFill>
                          <a:effectLst/>
                          <a:latin typeface="Century Gothic" panose="020B0502020202020204" pitchFamily="34" charset="0"/>
                          <a:ea typeface="Times New Roman" panose="02020603050405020304" pitchFamily="18" charset="0"/>
                        </a:rPr>
                        <a:t>10%</a:t>
                      </a:r>
                    </a:p>
                  </a:txBody>
                  <a:tcPr marL="68580" marR="68580" marT="0" marB="0"/>
                </a:tc>
                <a:extLst>
                  <a:ext uri="{0D108BD9-81ED-4DB2-BD59-A6C34878D82A}">
                    <a16:rowId xmlns:a16="http://schemas.microsoft.com/office/drawing/2014/main" val="1334126747"/>
                  </a:ext>
                </a:extLst>
              </a:tr>
              <a:tr h="715810">
                <a:tc>
                  <a:txBody>
                    <a:bodyPr/>
                    <a:lstStyle/>
                    <a:p>
                      <a:pPr marL="457200">
                        <a:lnSpc>
                          <a:spcPct val="150000"/>
                        </a:lnSpc>
                        <a:buNone/>
                      </a:pPr>
                      <a:r>
                        <a:rPr lang="en-ZA" sz="1800" b="1">
                          <a:solidFill>
                            <a:srgbClr val="000000"/>
                          </a:solidFill>
                          <a:effectLst/>
                          <a:latin typeface="Century Gothic" panose="020B0502020202020204" pitchFamily="34" charset="0"/>
                          <a:ea typeface="Times New Roman" panose="02020603050405020304" pitchFamily="18" charset="0"/>
                        </a:rPr>
                        <a:t>Minimum Threshold </a:t>
                      </a:r>
                      <a:endParaRPr lang="en-ZA" sz="1800">
                        <a:solidFill>
                          <a:srgbClr val="000000"/>
                        </a:solidFill>
                        <a:effectLst/>
                        <a:latin typeface="Century Gothic" panose="020B0502020202020204" pitchFamily="34" charset="0"/>
                        <a:ea typeface="Times New Roman" panose="02020603050405020304" pitchFamily="18" charset="0"/>
                      </a:endParaRPr>
                    </a:p>
                  </a:txBody>
                  <a:tcPr marL="68580" marR="68580" marT="0" marB="0"/>
                </a:tc>
                <a:tc>
                  <a:txBody>
                    <a:bodyPr/>
                    <a:lstStyle/>
                    <a:p>
                      <a:pPr marL="457200">
                        <a:lnSpc>
                          <a:spcPct val="150000"/>
                        </a:lnSpc>
                        <a:buNone/>
                      </a:pPr>
                      <a:r>
                        <a:rPr lang="en-ZA" sz="1800">
                          <a:solidFill>
                            <a:srgbClr val="000000"/>
                          </a:solidFill>
                          <a:effectLst/>
                          <a:latin typeface="Century Gothic" panose="020B0502020202020204" pitchFamily="34" charset="0"/>
                          <a:ea typeface="Times New Roman" panose="02020603050405020304" pitchFamily="18" charset="0"/>
                        </a:rPr>
                        <a:t>50%</a:t>
                      </a:r>
                    </a:p>
                  </a:txBody>
                  <a:tcPr marL="68580" marR="68580" marT="0" marB="0"/>
                </a:tc>
                <a:tc>
                  <a:txBody>
                    <a:bodyPr/>
                    <a:lstStyle/>
                    <a:p>
                      <a:pPr marL="457200">
                        <a:lnSpc>
                          <a:spcPct val="150000"/>
                        </a:lnSpc>
                        <a:buNone/>
                      </a:pPr>
                      <a:r>
                        <a:rPr lang="en-ZA" sz="1800">
                          <a:solidFill>
                            <a:srgbClr val="000000"/>
                          </a:solidFill>
                          <a:effectLst/>
                          <a:latin typeface="Century Gothic" panose="020B0502020202020204" pitchFamily="34" charset="0"/>
                          <a:ea typeface="Times New Roman" panose="02020603050405020304" pitchFamily="18" charset="0"/>
                        </a:rPr>
                        <a:t>50%</a:t>
                      </a:r>
                    </a:p>
                  </a:txBody>
                  <a:tcPr marL="68580" marR="68580" marT="0" marB="0"/>
                </a:tc>
                <a:tc>
                  <a:txBody>
                    <a:bodyPr/>
                    <a:lstStyle/>
                    <a:p>
                      <a:pPr marL="457200">
                        <a:lnSpc>
                          <a:spcPct val="150000"/>
                        </a:lnSpc>
                        <a:buNone/>
                      </a:pPr>
                      <a:r>
                        <a:rPr lang="en-ZA" sz="1800" dirty="0">
                          <a:solidFill>
                            <a:srgbClr val="000000"/>
                          </a:solidFill>
                          <a:effectLst/>
                          <a:latin typeface="Century Gothic" panose="020B0502020202020204" pitchFamily="34" charset="0"/>
                          <a:ea typeface="Times New Roman" panose="02020603050405020304" pitchFamily="18" charset="0"/>
                        </a:rPr>
                        <a:t>50%</a:t>
                      </a:r>
                    </a:p>
                  </a:txBody>
                  <a:tcPr marL="68580" marR="68580" marT="0" marB="0"/>
                </a:tc>
                <a:tc>
                  <a:txBody>
                    <a:bodyPr/>
                    <a:lstStyle/>
                    <a:p>
                      <a:pPr marL="457200">
                        <a:lnSpc>
                          <a:spcPct val="150000"/>
                        </a:lnSpc>
                        <a:buNone/>
                      </a:pPr>
                      <a:r>
                        <a:rPr lang="en-ZA" sz="1800" dirty="0">
                          <a:solidFill>
                            <a:srgbClr val="000000"/>
                          </a:solidFill>
                          <a:effectLst/>
                          <a:latin typeface="Century Gothic" panose="020B0502020202020204" pitchFamily="34" charset="0"/>
                          <a:ea typeface="Times New Roman" panose="02020603050405020304" pitchFamily="18" charset="0"/>
                        </a:rPr>
                        <a:t>50%</a:t>
                      </a:r>
                    </a:p>
                  </a:txBody>
                  <a:tcPr marL="68580" marR="68580" marT="0" marB="0"/>
                </a:tc>
                <a:extLst>
                  <a:ext uri="{0D108BD9-81ED-4DB2-BD59-A6C34878D82A}">
                    <a16:rowId xmlns:a16="http://schemas.microsoft.com/office/drawing/2014/main" val="1798046436"/>
                  </a:ext>
                </a:extLst>
              </a:tr>
            </a:tbl>
          </a:graphicData>
        </a:graphic>
      </p:graphicFrame>
    </p:spTree>
    <p:extLst>
      <p:ext uri="{BB962C8B-B14F-4D97-AF65-F5344CB8AC3E}">
        <p14:creationId xmlns:p14="http://schemas.microsoft.com/office/powerpoint/2010/main" val="185923008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503B-A61C-53C2-079E-18226BFD871B}"/>
              </a:ext>
            </a:extLst>
          </p:cNvPr>
          <p:cNvSpPr>
            <a:spLocks noGrp="1"/>
          </p:cNvSpPr>
          <p:nvPr>
            <p:ph type="title"/>
          </p:nvPr>
        </p:nvSpPr>
        <p:spPr>
          <a:xfrm>
            <a:off x="646111" y="452717"/>
            <a:ext cx="9843609" cy="6109554"/>
          </a:xfrm>
        </p:spPr>
        <p:txBody>
          <a:bodyPr/>
          <a:lstStyle/>
          <a:p>
            <a:pPr marL="742950" lvl="1" indent="-285750" rtl="0">
              <a:lnSpc>
                <a:spcPct val="150000"/>
              </a:lnSpc>
              <a:spcBef>
                <a:spcPts val="600"/>
              </a:spcBef>
              <a:spcAft>
                <a:spcPts val="600"/>
              </a:spcAft>
              <a:buFont typeface="Wingdings" panose="05000000000000000000" pitchFamily="2" charset="2"/>
              <a:buChar char="q"/>
              <a:tabLst>
                <a:tab pos="457200" algn="l"/>
              </a:tabLst>
            </a:pPr>
            <a:r>
              <a:rPr lang="en-US" sz="1800" b="1" kern="1400" dirty="0">
                <a:effectLst/>
                <a:latin typeface="Arial Narrow" panose="020B0606020202030204" pitchFamily="34" charset="0"/>
                <a:ea typeface="Times New Roman" panose="02020603050405020304" pitchFamily="18" charset="0"/>
              </a:rPr>
              <a:t>If the Bidder meet the minimum threshold for Functionality, envelope 2 will be opened.</a:t>
            </a:r>
            <a:br>
              <a:rPr lang="en-US" b="1" kern="1400" dirty="0">
                <a:latin typeface="Arial Narrow" panose="020B0606020202030204" pitchFamily="34" charset="0"/>
                <a:ea typeface="Times New Roman" panose="02020603050405020304" pitchFamily="18" charset="0"/>
              </a:rPr>
            </a:br>
            <a:br>
              <a:rPr lang="en-US" b="1" kern="1400" dirty="0">
                <a:latin typeface="Arial Narrow" panose="020B0606020202030204" pitchFamily="34" charset="0"/>
                <a:ea typeface="Times New Roman" panose="02020603050405020304" pitchFamily="18" charset="0"/>
              </a:rPr>
            </a:br>
            <a:r>
              <a:rPr lang="en-ZA" sz="1800" b="0" kern="1400" dirty="0">
                <a:effectLst/>
                <a:latin typeface="Arial Narrow" panose="020B0606020202030204" pitchFamily="34" charset="0"/>
                <a:ea typeface="Arial Narrow" panose="020B0606020202030204" pitchFamily="34" charset="0"/>
              </a:rPr>
              <a:t>The Preferential Procurement Policy Framework Act, 2000 (PPPFA) and PPPFA regulations, 2022 wherein will apply </a:t>
            </a:r>
            <a:r>
              <a:rPr lang="en-US" sz="1800" b="0" kern="1400" dirty="0">
                <a:effectLst/>
                <a:latin typeface="Arial Narrow" panose="020B0606020202030204" pitchFamily="34" charset="0"/>
                <a:ea typeface="Times New Roman" panose="02020603050405020304" pitchFamily="18" charset="0"/>
              </a:rPr>
              <a:t>with an 80/20 split between the PPP Fee Offer and the Bidder’s existing B-BBEE rating respectively. </a:t>
            </a:r>
            <a:br>
              <a:rPr lang="en-US" sz="1800" b="0" kern="1400" dirty="0">
                <a:effectLst/>
                <a:latin typeface="Arial Narrow" panose="020B0606020202030204" pitchFamily="34" charset="0"/>
                <a:ea typeface="Times New Roman" panose="02020603050405020304" pitchFamily="18" charset="0"/>
              </a:rPr>
            </a:br>
            <a:br>
              <a:rPr lang="en-ZA" sz="1800" b="1" kern="1400" dirty="0">
                <a:effectLst/>
                <a:latin typeface="Arial" panose="020B0604020202020204" pitchFamily="34" charset="0"/>
                <a:ea typeface="Times New Roman" panose="02020603050405020304" pitchFamily="18" charset="0"/>
              </a:rPr>
            </a:br>
            <a:r>
              <a:rPr lang="en-US" sz="1800" b="0" kern="1400" dirty="0">
                <a:effectLst/>
                <a:latin typeface="Arial Narrow" panose="020B0606020202030204" pitchFamily="34" charset="0"/>
                <a:ea typeface="Times New Roman" panose="02020603050405020304" pitchFamily="18" charset="0"/>
              </a:rPr>
              <a:t>The PPP Fee Offer and the Bidder’s proposed B-BBEE proposal are scored out of a total 100 points.</a:t>
            </a:r>
            <a:br>
              <a:rPr lang="en-ZA" sz="1800" b="1" kern="1400" dirty="0">
                <a:effectLst/>
                <a:latin typeface="Arial" panose="020B0604020202020204" pitchFamily="34" charset="0"/>
                <a:ea typeface="Times New Roman" panose="02020603050405020304" pitchFamily="18" charset="0"/>
              </a:rPr>
            </a:br>
            <a:r>
              <a:rPr lang="en-US" sz="1800" b="0" kern="1400" dirty="0">
                <a:effectLst/>
                <a:latin typeface="Arial Narrow" panose="020B0606020202030204" pitchFamily="34" charset="0"/>
                <a:ea typeface="Times New Roman" panose="02020603050405020304" pitchFamily="18" charset="0"/>
              </a:rPr>
              <a:t>The following table outlines the final score weightings:</a:t>
            </a:r>
            <a:br>
              <a:rPr lang="en-US" sz="1800" b="0" kern="1400" dirty="0">
                <a:effectLst/>
                <a:latin typeface="Arial Narrow" panose="020B0606020202030204" pitchFamily="34" charset="0"/>
                <a:ea typeface="Times New Roman" panose="02020603050405020304" pitchFamily="18" charset="0"/>
              </a:rPr>
            </a:br>
            <a:br>
              <a:rPr lang="en-US" sz="1800" b="0" kern="1400" dirty="0">
                <a:effectLst/>
                <a:latin typeface="Arial Narrow" panose="020B0606020202030204" pitchFamily="34" charset="0"/>
                <a:ea typeface="Times New Roman" panose="02020603050405020304" pitchFamily="18" charset="0"/>
              </a:rPr>
            </a:br>
            <a:br>
              <a:rPr lang="en-ZA" sz="1800" b="1" kern="1400" dirty="0">
                <a:effectLst/>
                <a:latin typeface="Arial" panose="020B0604020202020204" pitchFamily="34" charset="0"/>
                <a:ea typeface="Times New Roman" panose="02020603050405020304" pitchFamily="18" charset="0"/>
              </a:rPr>
            </a:br>
            <a:endParaRPr lang="en-ZA" sz="1400" dirty="0"/>
          </a:p>
        </p:txBody>
      </p:sp>
      <p:sp>
        <p:nvSpPr>
          <p:cNvPr id="4" name="Slide Number Placeholder 3">
            <a:extLst>
              <a:ext uri="{FF2B5EF4-FFF2-40B4-BE49-F238E27FC236}">
                <a16:creationId xmlns:a16="http://schemas.microsoft.com/office/drawing/2014/main" id="{7D104CD5-1E6F-7EBA-246E-6287EB36226C}"/>
              </a:ext>
            </a:extLst>
          </p:cNvPr>
          <p:cNvSpPr>
            <a:spLocks noGrp="1"/>
          </p:cNvSpPr>
          <p:nvPr>
            <p:ph type="sldNum" sz="quarter" idx="12"/>
          </p:nvPr>
        </p:nvSpPr>
        <p:spPr/>
        <p:txBody>
          <a:bodyPr/>
          <a:lstStyle/>
          <a:p>
            <a:fld id="{734CBC24-1614-497D-88B1-3F4BA274FF76}" type="slidenum">
              <a:rPr lang="en-ZA" smtClean="0"/>
              <a:t>16</a:t>
            </a:fld>
            <a:endParaRPr lang="en-ZA"/>
          </a:p>
        </p:txBody>
      </p:sp>
      <p:graphicFrame>
        <p:nvGraphicFramePr>
          <p:cNvPr id="5" name="Table 4">
            <a:extLst>
              <a:ext uri="{FF2B5EF4-FFF2-40B4-BE49-F238E27FC236}">
                <a16:creationId xmlns:a16="http://schemas.microsoft.com/office/drawing/2014/main" id="{1A3BD69C-BEC4-D931-6CC2-69854AD57713}"/>
              </a:ext>
            </a:extLst>
          </p:cNvPr>
          <p:cNvGraphicFramePr>
            <a:graphicFrameLocks noGrp="1"/>
          </p:cNvGraphicFramePr>
          <p:nvPr>
            <p:extLst>
              <p:ext uri="{D42A27DB-BD31-4B8C-83A1-F6EECF244321}">
                <p14:modId xmlns:p14="http://schemas.microsoft.com/office/powerpoint/2010/main" val="2586058144"/>
              </p:ext>
            </p:extLst>
          </p:nvPr>
        </p:nvGraphicFramePr>
        <p:xfrm>
          <a:off x="1371599" y="4135726"/>
          <a:ext cx="9325156" cy="1643972"/>
        </p:xfrm>
        <a:graphic>
          <a:graphicData uri="http://schemas.openxmlformats.org/drawingml/2006/table">
            <a:tbl>
              <a:tblPr firstRow="1" bandRow="1">
                <a:tableStyleId>{5C22544A-7EE6-4342-B048-85BDC9FD1C3A}</a:tableStyleId>
              </a:tblPr>
              <a:tblGrid>
                <a:gridCol w="4662578">
                  <a:extLst>
                    <a:ext uri="{9D8B030D-6E8A-4147-A177-3AD203B41FA5}">
                      <a16:colId xmlns:a16="http://schemas.microsoft.com/office/drawing/2014/main" val="2312928497"/>
                    </a:ext>
                  </a:extLst>
                </a:gridCol>
                <a:gridCol w="4662578">
                  <a:extLst>
                    <a:ext uri="{9D8B030D-6E8A-4147-A177-3AD203B41FA5}">
                      <a16:colId xmlns:a16="http://schemas.microsoft.com/office/drawing/2014/main" val="2292924819"/>
                    </a:ext>
                  </a:extLst>
                </a:gridCol>
              </a:tblGrid>
              <a:tr h="821986">
                <a:tc>
                  <a:txBody>
                    <a:bodyPr/>
                    <a:lstStyle/>
                    <a:p>
                      <a:pPr marL="228600" algn="ctr" fontAlgn="base" hangingPunct="0">
                        <a:lnSpc>
                          <a:spcPct val="150000"/>
                        </a:lnSpc>
                        <a:spcAft>
                          <a:spcPts val="600"/>
                        </a:spcAft>
                        <a:buNone/>
                        <a:tabLst>
                          <a:tab pos="540385" algn="l"/>
                        </a:tabLst>
                      </a:pPr>
                      <a:r>
                        <a:rPr lang="en-US" sz="1800" b="1">
                          <a:effectLst/>
                          <a:latin typeface="Century Gothic" panose="020B0502020202020204" pitchFamily="34" charset="0"/>
                          <a:ea typeface="Times New Roman" panose="02020603050405020304" pitchFamily="18" charset="0"/>
                          <a:cs typeface="Arial" panose="020B0604020202020204" pitchFamily="34" charset="0"/>
                        </a:rPr>
                        <a:t>PPP Offer</a:t>
                      </a:r>
                      <a:endParaRPr lang="en-ZA"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marL="228600" algn="ctr" fontAlgn="base" hangingPunct="0">
                        <a:lnSpc>
                          <a:spcPct val="150000"/>
                        </a:lnSpc>
                        <a:spcAft>
                          <a:spcPts val="600"/>
                        </a:spcAft>
                        <a:buNone/>
                        <a:tabLst>
                          <a:tab pos="540385" algn="l"/>
                        </a:tabLst>
                      </a:pPr>
                      <a:r>
                        <a:rPr lang="en-US" sz="1800" b="1">
                          <a:effectLst/>
                          <a:latin typeface="Century Gothic" panose="020B0502020202020204" pitchFamily="34" charset="0"/>
                          <a:ea typeface="Times New Roman" panose="02020603050405020304" pitchFamily="18" charset="0"/>
                          <a:cs typeface="Arial" panose="020B0604020202020204" pitchFamily="34" charset="0"/>
                        </a:rPr>
                        <a:t>B-BBEE Existing rating</a:t>
                      </a:r>
                      <a:endParaRPr lang="en-ZA" sz="1800">
                        <a:effectLst/>
                        <a:latin typeface="Century Gothic" panose="020B0502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205195562"/>
                  </a:ext>
                </a:extLst>
              </a:tr>
              <a:tr h="821986">
                <a:tc>
                  <a:txBody>
                    <a:bodyPr/>
                    <a:lstStyle/>
                    <a:p>
                      <a:pPr marL="228600" algn="ctr" fontAlgn="base" hangingPunct="0">
                        <a:lnSpc>
                          <a:spcPct val="150000"/>
                        </a:lnSpc>
                        <a:spcAft>
                          <a:spcPts val="600"/>
                        </a:spcAft>
                        <a:buNone/>
                        <a:tabLst>
                          <a:tab pos="540385" algn="l"/>
                        </a:tabLst>
                      </a:pPr>
                      <a:r>
                        <a:rPr lang="en-US" sz="1800">
                          <a:effectLst/>
                          <a:latin typeface="Century Gothic" panose="020B0502020202020204" pitchFamily="34" charset="0"/>
                          <a:ea typeface="Times New Roman" panose="02020603050405020304" pitchFamily="18" charset="0"/>
                          <a:cs typeface="Arial" panose="020B0604020202020204" pitchFamily="34" charset="0"/>
                        </a:rPr>
                        <a:t>80%</a:t>
                      </a:r>
                      <a:endParaRPr lang="en-ZA"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marL="228600" algn="ctr" fontAlgn="base" hangingPunct="0">
                        <a:lnSpc>
                          <a:spcPct val="150000"/>
                        </a:lnSpc>
                        <a:spcAft>
                          <a:spcPts val="600"/>
                        </a:spcAft>
                        <a:buNone/>
                        <a:tabLst>
                          <a:tab pos="540385" algn="l"/>
                        </a:tabLst>
                      </a:pPr>
                      <a:r>
                        <a:rPr lang="en-US" sz="1800" dirty="0">
                          <a:effectLst/>
                          <a:latin typeface="Century Gothic" panose="020B0502020202020204" pitchFamily="34" charset="0"/>
                          <a:ea typeface="Times New Roman" panose="02020603050405020304" pitchFamily="18" charset="0"/>
                          <a:cs typeface="Arial" panose="020B0604020202020204" pitchFamily="34" charset="0"/>
                        </a:rPr>
                        <a:t>20%</a:t>
                      </a:r>
                      <a:endParaRPr lang="en-ZA" sz="1800" dirty="0">
                        <a:effectLst/>
                        <a:latin typeface="Century Gothic" panose="020B0502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592033344"/>
                  </a:ext>
                </a:extLst>
              </a:tr>
            </a:tbl>
          </a:graphicData>
        </a:graphic>
      </p:graphicFrame>
    </p:spTree>
    <p:extLst>
      <p:ext uri="{BB962C8B-B14F-4D97-AF65-F5344CB8AC3E}">
        <p14:creationId xmlns:p14="http://schemas.microsoft.com/office/powerpoint/2010/main" val="316222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78D15C-44F5-1FBE-3FE6-73530A01C3F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16D61CE-6EF8-6F62-1687-E9A84A2E5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0D3E412-39D7-E59B-394F-F0D27AFC8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628F311-BF4C-FA9C-4580-5C5D3A8286E9}"/>
              </a:ext>
            </a:extLst>
          </p:cNvPr>
          <p:cNvSpPr>
            <a:spLocks noGrp="1"/>
          </p:cNvSpPr>
          <p:nvPr>
            <p:ph type="title"/>
          </p:nvPr>
        </p:nvSpPr>
        <p:spPr>
          <a:xfrm>
            <a:off x="648930" y="629267"/>
            <a:ext cx="9788464" cy="1016654"/>
          </a:xfrm>
        </p:spPr>
        <p:txBody>
          <a:bodyPr>
            <a:normAutofit fontScale="90000"/>
          </a:bodyPr>
          <a:lstStyle/>
          <a:p>
            <a:r>
              <a:rPr lang="en-ZA" dirty="0">
                <a:solidFill>
                  <a:srgbClr val="EBEBEB"/>
                </a:solidFill>
              </a:rPr>
              <a:t>Envelope 1: PPP offer &amp; BBBEE Proposal</a:t>
            </a:r>
          </a:p>
        </p:txBody>
      </p:sp>
      <p:sp>
        <p:nvSpPr>
          <p:cNvPr id="14" name="Rectangle 13">
            <a:extLst>
              <a:ext uri="{FF2B5EF4-FFF2-40B4-BE49-F238E27FC236}">
                <a16:creationId xmlns:a16="http://schemas.microsoft.com/office/drawing/2014/main" id="{89C896E0-9369-F532-9AA2-9614ECB7D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4" name="Slide Number Placeholder 3">
            <a:extLst>
              <a:ext uri="{FF2B5EF4-FFF2-40B4-BE49-F238E27FC236}">
                <a16:creationId xmlns:a16="http://schemas.microsoft.com/office/drawing/2014/main" id="{21D834FA-E2F5-486C-1C4B-77F90634585C}"/>
              </a:ext>
            </a:extLst>
          </p:cNvPr>
          <p:cNvSpPr>
            <a:spLocks noGrp="1"/>
          </p:cNvSpPr>
          <p:nvPr>
            <p:ph type="sldNum" sz="quarter" idx="12"/>
          </p:nvPr>
        </p:nvSpPr>
        <p:spPr>
          <a:xfrm>
            <a:off x="10352540" y="295729"/>
            <a:ext cx="838199" cy="767687"/>
          </a:xfrm>
        </p:spPr>
        <p:txBody>
          <a:bodyPr>
            <a:normAutofit/>
          </a:bodyPr>
          <a:lstStyle/>
          <a:p>
            <a:pPr>
              <a:spcAft>
                <a:spcPts val="600"/>
              </a:spcAft>
            </a:pPr>
            <a:fld id="{734CBC24-1614-497D-88B1-3F4BA274FF76}" type="slidenum">
              <a:rPr lang="en-ZA">
                <a:solidFill>
                  <a:srgbClr val="FFFFFF"/>
                </a:solidFill>
              </a:rPr>
              <a:pPr>
                <a:spcAft>
                  <a:spcPts val="600"/>
                </a:spcAft>
              </a:pPr>
              <a:t>17</a:t>
            </a:fld>
            <a:endParaRPr lang="en-ZA">
              <a:solidFill>
                <a:srgbClr val="FFFFFF"/>
              </a:solidFill>
            </a:endParaRPr>
          </a:p>
        </p:txBody>
      </p:sp>
      <p:sp>
        <p:nvSpPr>
          <p:cNvPr id="16" name="Freeform: Shape 15">
            <a:extLst>
              <a:ext uri="{FF2B5EF4-FFF2-40B4-BE49-F238E27FC236}">
                <a16:creationId xmlns:a16="http://schemas.microsoft.com/office/drawing/2014/main" id="{C20F7BD8-7D2A-D53F-80A8-7ABDB16E3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ZA"/>
          </a:p>
        </p:txBody>
      </p:sp>
      <p:sp>
        <p:nvSpPr>
          <p:cNvPr id="6" name="Content Placeholder 5">
            <a:extLst>
              <a:ext uri="{FF2B5EF4-FFF2-40B4-BE49-F238E27FC236}">
                <a16:creationId xmlns:a16="http://schemas.microsoft.com/office/drawing/2014/main" id="{2B6E7F29-6580-1C56-7301-E9E13DA4383C}"/>
              </a:ext>
            </a:extLst>
          </p:cNvPr>
          <p:cNvSpPr>
            <a:spLocks noGrp="1"/>
          </p:cNvSpPr>
          <p:nvPr>
            <p:ph idx="1"/>
          </p:nvPr>
        </p:nvSpPr>
        <p:spPr>
          <a:xfrm>
            <a:off x="112143" y="2052918"/>
            <a:ext cx="11982091" cy="4313376"/>
          </a:xfrm>
        </p:spPr>
        <p:txBody>
          <a:bodyPr>
            <a:normAutofit fontScale="25000" lnSpcReduction="20000"/>
          </a:bodyPr>
          <a:lstStyle/>
          <a:p>
            <a:pPr marL="457200" lvl="1" indent="0">
              <a:lnSpc>
                <a:spcPct val="150000"/>
              </a:lnSpc>
              <a:spcBef>
                <a:spcPts val="1200"/>
              </a:spcBef>
              <a:spcAft>
                <a:spcPts val="1200"/>
              </a:spcAft>
              <a:buSzPts val="1100"/>
              <a:buNone/>
              <a:tabLst>
                <a:tab pos="457200" algn="l"/>
              </a:tabLst>
            </a:pPr>
            <a:r>
              <a:rPr lang="en-ZA" sz="6400" b="1" dirty="0">
                <a:effectLst/>
                <a:latin typeface="Century Gothic" panose="020B0502020202020204" pitchFamily="34" charset="0"/>
                <a:ea typeface="Arial Narrow" panose="020B0606020202030204" pitchFamily="34" charset="0"/>
                <a:cs typeface="Arial" panose="020B0604020202020204" pitchFamily="34" charset="0"/>
              </a:rPr>
              <a:t>PPP</a:t>
            </a:r>
            <a:r>
              <a:rPr lang="en-ZA" sz="6400" b="1" spc="-5" dirty="0">
                <a:effectLst/>
                <a:latin typeface="Century Gothic" panose="020B0502020202020204" pitchFamily="34" charset="0"/>
                <a:ea typeface="Arial Narrow" panose="020B0606020202030204" pitchFamily="34" charset="0"/>
                <a:cs typeface="Arial" panose="020B0604020202020204" pitchFamily="34" charset="0"/>
              </a:rPr>
              <a:t> </a:t>
            </a:r>
            <a:r>
              <a:rPr lang="en-ZA" sz="6400" b="1" dirty="0">
                <a:effectLst/>
                <a:latin typeface="Century Gothic" panose="020B0502020202020204" pitchFamily="34" charset="0"/>
                <a:ea typeface="Arial Narrow" panose="020B0606020202030204" pitchFamily="34" charset="0"/>
                <a:cs typeface="Arial" panose="020B0604020202020204" pitchFamily="34" charset="0"/>
              </a:rPr>
              <a:t>OFFER/CONCESSION FEE</a:t>
            </a:r>
            <a:endParaRPr lang="en-ZA" sz="6400" b="1" dirty="0">
              <a:latin typeface="Century Gothic" panose="020B0502020202020204" pitchFamily="34" charset="0"/>
              <a:ea typeface="Arial Narrow" panose="020B0606020202030204" pitchFamily="34" charset="0"/>
            </a:endParaRPr>
          </a:p>
          <a:p>
            <a:pPr marL="457200" lvl="1" indent="0">
              <a:lnSpc>
                <a:spcPct val="150000"/>
              </a:lnSpc>
              <a:spcBef>
                <a:spcPts val="1200"/>
              </a:spcBef>
              <a:spcAft>
                <a:spcPts val="1200"/>
              </a:spcAft>
              <a:buSzPts val="1100"/>
              <a:buNone/>
              <a:tabLst>
                <a:tab pos="457200" algn="l"/>
              </a:tabLst>
            </a:pPr>
            <a:r>
              <a:rPr lang="en-US" sz="6400" dirty="0">
                <a:effectLst/>
                <a:latin typeface="Century Gothic" panose="020B0502020202020204" pitchFamily="34" charset="0"/>
                <a:ea typeface="Times New Roman" panose="02020603050405020304" pitchFamily="18" charset="0"/>
                <a:cs typeface="Arial" panose="020B0604020202020204" pitchFamily="34" charset="0"/>
              </a:rPr>
              <a:t>The points for the PPP Fee Offer are calculated using the prescribed price formula in the regulations of the PPPFA. The maximum points will be awarded to the qualified Bidder that makes the highest PPP Fee Offer and the remaining points being allocated pro-rata to the remaining qualified Bidders. Bidders should be aware that a minimum PPP fee might be applied. If the minimum is not reached, the contract might not be awarded.</a:t>
            </a:r>
            <a:endParaRPr lang="en-ZA" sz="6400" dirty="0">
              <a:effectLst/>
              <a:latin typeface="Century Gothic" panose="020B0502020202020204" pitchFamily="34" charset="0"/>
              <a:ea typeface="Times New Roman" panose="02020603050405020304" pitchFamily="18" charset="0"/>
            </a:endParaRPr>
          </a:p>
          <a:p>
            <a:pPr marL="457200" fontAlgn="base" hangingPunct="0">
              <a:lnSpc>
                <a:spcPct val="150000"/>
              </a:lnSpc>
              <a:spcAft>
                <a:spcPts val="600"/>
              </a:spcAft>
              <a:buNone/>
              <a:tabLst>
                <a:tab pos="540385" algn="l"/>
              </a:tabLst>
            </a:pPr>
            <a:r>
              <a:rPr lang="en-US" sz="6400" kern="1400" dirty="0">
                <a:effectLst/>
                <a:latin typeface="Century Gothic" panose="020B0502020202020204" pitchFamily="34" charset="0"/>
                <a:ea typeface="Times New Roman" panose="02020603050405020304" pitchFamily="18" charset="0"/>
                <a:cs typeface="Arial" panose="020B0604020202020204" pitchFamily="34" charset="0"/>
              </a:rPr>
              <a:t>      </a:t>
            </a:r>
            <a:r>
              <a:rPr lang="en-US" sz="6400" b="1" dirty="0">
                <a:effectLst/>
                <a:latin typeface="Century Gothic" panose="020B0502020202020204" pitchFamily="34" charset="0"/>
                <a:ea typeface="Times New Roman" panose="02020603050405020304" pitchFamily="18" charset="0"/>
                <a:cs typeface="Arial" panose="020B0604020202020204" pitchFamily="34" charset="0"/>
              </a:rPr>
              <a:t>B-BBEE Proposal (20%)</a:t>
            </a:r>
            <a:endParaRPr lang="en-ZA" sz="6400" dirty="0">
              <a:effectLst/>
              <a:latin typeface="Century Gothic" panose="020B0502020202020204" pitchFamily="34" charset="0"/>
              <a:ea typeface="Times New Roman" panose="02020603050405020304" pitchFamily="18" charset="0"/>
            </a:endParaRPr>
          </a:p>
          <a:p>
            <a:pPr marL="457200" fontAlgn="base" hangingPunct="0">
              <a:lnSpc>
                <a:spcPct val="150000"/>
              </a:lnSpc>
              <a:spcAft>
                <a:spcPts val="600"/>
              </a:spcAft>
              <a:buNone/>
              <a:tabLst>
                <a:tab pos="540385" algn="l"/>
              </a:tabLst>
            </a:pPr>
            <a:r>
              <a:rPr lang="en-US" sz="6400" b="1" dirty="0">
                <a:latin typeface="Century Gothic" panose="020B0502020202020204" pitchFamily="34" charset="0"/>
                <a:ea typeface="Times New Roman" panose="02020603050405020304" pitchFamily="18" charset="0"/>
                <a:cs typeface="Arial" panose="020B0604020202020204" pitchFamily="34" charset="0"/>
              </a:rPr>
              <a:t>	</a:t>
            </a:r>
            <a:r>
              <a:rPr lang="en-US" sz="6400" dirty="0">
                <a:effectLst/>
                <a:latin typeface="Century Gothic" panose="020B0502020202020204" pitchFamily="34" charset="0"/>
                <a:ea typeface="Times New Roman" panose="02020603050405020304" pitchFamily="18" charset="0"/>
                <a:cs typeface="Arial" panose="020B0604020202020204" pitchFamily="34" charset="0"/>
              </a:rPr>
              <a:t>The Bidder is expected to outline their B-BBEE plans as per requirements in Annexure 3 and Annexure 8 </a:t>
            </a:r>
            <a:r>
              <a:rPr lang="en-ZA" sz="6400" dirty="0">
                <a:latin typeface="Century Gothic" panose="020B0502020202020204" pitchFamily="34" charset="0"/>
                <a:ea typeface="Times New Roman" panose="02020603050405020304" pitchFamily="18" charset="0"/>
              </a:rPr>
              <a:t>.</a:t>
            </a:r>
            <a:r>
              <a:rPr lang="en-US" sz="6400" dirty="0">
                <a:effectLst/>
                <a:latin typeface="Century Gothic" panose="020B0502020202020204" pitchFamily="34" charset="0"/>
                <a:ea typeface="Times New Roman" panose="02020603050405020304" pitchFamily="18" charset="0"/>
                <a:cs typeface="Arial" panose="020B0604020202020204" pitchFamily="34" charset="0"/>
              </a:rPr>
              <a:t>Bidders are to complete Annexure 9</a:t>
            </a:r>
            <a:endParaRPr lang="en-ZA" sz="6400" dirty="0">
              <a:latin typeface="Century Gothic" panose="020B0502020202020204" pitchFamily="34" charset="0"/>
              <a:ea typeface="Times New Roman" panose="02020603050405020304" pitchFamily="18" charset="0"/>
            </a:endParaRPr>
          </a:p>
          <a:p>
            <a:pPr marL="457200" fontAlgn="base" hangingPunct="0">
              <a:lnSpc>
                <a:spcPct val="150000"/>
              </a:lnSpc>
              <a:spcAft>
                <a:spcPts val="600"/>
              </a:spcAft>
              <a:buNone/>
              <a:tabLst>
                <a:tab pos="540385" algn="l"/>
              </a:tabLst>
            </a:pPr>
            <a:r>
              <a:rPr lang="en-ZA" sz="6400" dirty="0">
                <a:effectLst/>
                <a:latin typeface="Century Gothic" panose="020B0502020202020204" pitchFamily="34" charset="0"/>
                <a:ea typeface="Times New Roman" panose="02020603050405020304" pitchFamily="18" charset="0"/>
                <a:cs typeface="Arial" panose="020B0604020202020204" pitchFamily="34" charset="0"/>
              </a:rPr>
              <a:t>	</a:t>
            </a:r>
            <a:r>
              <a:rPr lang="en-US" sz="6400" dirty="0">
                <a:effectLst/>
                <a:latin typeface="Century Gothic" panose="020B0502020202020204" pitchFamily="34" charset="0"/>
                <a:ea typeface="Times New Roman" panose="02020603050405020304" pitchFamily="18" charset="0"/>
                <a:cs typeface="Arial" panose="020B0604020202020204" pitchFamily="34" charset="0"/>
              </a:rPr>
              <a:t>The B-BBEE plans will be evaluated in terms of, shareholding; procurement; social responsibility; skills development; employment equity.</a:t>
            </a:r>
            <a:endParaRPr lang="en-ZA" sz="6400" dirty="0">
              <a:effectLst/>
              <a:latin typeface="Century Gothic" panose="020B0502020202020204" pitchFamily="34" charset="0"/>
              <a:ea typeface="Times New Roman" panose="02020603050405020304" pitchFamily="18" charset="0"/>
            </a:endParaRPr>
          </a:p>
          <a:p>
            <a:endParaRPr lang="en-ZA" dirty="0"/>
          </a:p>
          <a:p>
            <a:endParaRPr lang="en-ZA" dirty="0"/>
          </a:p>
        </p:txBody>
      </p:sp>
    </p:spTree>
    <p:extLst>
      <p:ext uri="{BB962C8B-B14F-4D97-AF65-F5344CB8AC3E}">
        <p14:creationId xmlns:p14="http://schemas.microsoft.com/office/powerpoint/2010/main" val="35209039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920" y="0"/>
            <a:ext cx="1669860" cy="6858000"/>
            <a:chOff x="-6920" y="0"/>
            <a:chExt cx="1669860" cy="6858000"/>
          </a:xfrm>
        </p:grpSpPr>
        <p:grpSp>
          <p:nvGrpSpPr>
            <p:cNvPr id="9" name="Group 77"/>
            <p:cNvGrpSpPr>
              <a:grpSpLocks/>
            </p:cNvGrpSpPr>
            <p:nvPr/>
          </p:nvGrpSpPr>
          <p:grpSpPr bwMode="auto">
            <a:xfrm>
              <a:off x="1524827" y="0"/>
              <a:ext cx="138113" cy="6858000"/>
              <a:chOff x="1331" y="0"/>
              <a:chExt cx="279" cy="4320"/>
            </a:xfrm>
          </p:grpSpPr>
          <p:sp>
            <p:nvSpPr>
              <p:cNvPr id="15" name="AutoShape 5"/>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16" name="Rectangle 6"/>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solidFill>
                    <a:srgbClr val="000000"/>
                  </a:solidFill>
                </a:endParaRPr>
              </a:p>
            </p:txBody>
          </p:sp>
          <p:sp>
            <p:nvSpPr>
              <p:cNvPr id="17" name="Freeform 7"/>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18" name="Freeform 8"/>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19" name="Freeform 9"/>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0" name="Freeform 10"/>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1" name="Freeform 11"/>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2" name="Freeform 12"/>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3" name="Freeform 13"/>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4" name="Freeform 14"/>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5" name="Freeform 15"/>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6" name="Freeform 16"/>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7" name="Freeform 17"/>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8" name="Freeform 18"/>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9" name="Freeform 19"/>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0" name="Freeform 20"/>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1" name="Freeform 21"/>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2" name="Freeform 22"/>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3" name="Freeform 23"/>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4" name="Freeform 24"/>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5" name="Freeform 25"/>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6" name="Freeform 26"/>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7" name="Freeform 27"/>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8" name="Freeform 28"/>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9" name="Freeform 29"/>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0" name="Freeform 30"/>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1" name="Freeform 31"/>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2" name="Freeform 32"/>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3" name="Freeform 33"/>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4" name="Freeform 34"/>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5" name="Freeform 35"/>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6" name="Freeform 36"/>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7" name="AutoShape 37"/>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48" name="Rectangle 38"/>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solidFill>
                    <a:srgbClr val="000000"/>
                  </a:solidFill>
                </a:endParaRPr>
              </a:p>
            </p:txBody>
          </p:sp>
          <p:sp>
            <p:nvSpPr>
              <p:cNvPr id="49" name="Freeform 39"/>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0" name="Freeform 40"/>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1" name="Freeform 41"/>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2" name="Freeform 42"/>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3" name="Freeform 43"/>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4" name="Freeform 44"/>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5" name="Freeform 45"/>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6" name="Freeform 46"/>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7" name="Freeform 47"/>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8" name="Freeform 48"/>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9" name="Freeform 49"/>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0" name="Freeform 50"/>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1" name="Freeform 51"/>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2" name="Freeform 52"/>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3" name="Freeform 53"/>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4" name="Freeform 54"/>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5" name="Freeform 55"/>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6" name="Freeform 56"/>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7" name="Freeform 57"/>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8" name="Freeform 58"/>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9" name="Freeform 59"/>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0" name="Freeform 60"/>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1" name="Freeform 61"/>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2" name="Freeform 62"/>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3" name="Freeform 63"/>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4" name="Freeform 64"/>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5" name="Freeform 65"/>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6" name="Freeform 66"/>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7" name="Freeform 67"/>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8" name="Freeform 68"/>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grpSp>
        <p:pic>
          <p:nvPicPr>
            <p:cNvPr id="10" name="Picture 70" descr="big5"/>
            <p:cNvPicPr>
              <a:picLocks noChangeAspect="1" noChangeArrowheads="1"/>
            </p:cNvPicPr>
            <p:nvPr/>
          </p:nvPicPr>
          <p:blipFill>
            <a:blip r:embed="rId2"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3"/>
            </p:cNvPr>
            <p:cNvPicPr/>
            <p:nvPr/>
          </p:nvPicPr>
          <p:blipFill>
            <a:blip r:embed="rId4"/>
            <a:srcRect/>
            <a:stretch>
              <a:fillRect/>
            </a:stretch>
          </p:blipFill>
          <p:spPr bwMode="auto">
            <a:xfrm>
              <a:off x="0" y="5684838"/>
              <a:ext cx="1541369" cy="1173162"/>
            </a:xfrm>
            <a:prstGeom prst="rect">
              <a:avLst/>
            </a:prstGeom>
            <a:noFill/>
          </p:spPr>
        </p:pic>
        <p:pic>
          <p:nvPicPr>
            <p:cNvPr id="13" name="Picture 12" descr="02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p:cNvSpPr txBox="1"/>
            <p:nvPr/>
          </p:nvSpPr>
          <p:spPr>
            <a:xfrm>
              <a:off x="606414" y="5383669"/>
              <a:ext cx="1056526" cy="215444"/>
            </a:xfrm>
            <a:prstGeom prst="rect">
              <a:avLst/>
            </a:prstGeom>
            <a:noFill/>
          </p:spPr>
          <p:txBody>
            <a:bodyPr wrap="square" rtlCol="0">
              <a:spAutoFit/>
            </a:bodyPr>
            <a:lstStyle/>
            <a:p>
              <a:r>
                <a:rPr lang="en-ZA" sz="800" dirty="0">
                  <a:solidFill>
                    <a:schemeClr val="bg1"/>
                  </a:solidFill>
                </a:rPr>
                <a:t>uKhahlamba WHS</a:t>
              </a:r>
            </a:p>
          </p:txBody>
        </p:sp>
      </p:grpSp>
      <p:sp>
        <p:nvSpPr>
          <p:cNvPr id="82" name="TextBox 81">
            <a:extLst>
              <a:ext uri="{FF2B5EF4-FFF2-40B4-BE49-F238E27FC236}">
                <a16:creationId xmlns:a16="http://schemas.microsoft.com/office/drawing/2014/main" id="{DF60819F-5798-46A1-92BA-ADEBE028B4F3}"/>
              </a:ext>
            </a:extLst>
          </p:cNvPr>
          <p:cNvSpPr txBox="1"/>
          <p:nvPr/>
        </p:nvSpPr>
        <p:spPr>
          <a:xfrm>
            <a:off x="3585886" y="2581165"/>
            <a:ext cx="5020228" cy="646331"/>
          </a:xfrm>
          <a:prstGeom prst="rect">
            <a:avLst/>
          </a:prstGeom>
          <a:noFill/>
        </p:spPr>
        <p:txBody>
          <a:bodyPr wrap="square" rtlCol="0">
            <a:spAutoFit/>
          </a:bodyPr>
          <a:lstStyle/>
          <a:p>
            <a:pPr algn="ctr"/>
            <a:r>
              <a:rPr lang="en-US" sz="3600" b="1" dirty="0">
                <a:solidFill>
                  <a:srgbClr val="FFFF00"/>
                </a:solidFill>
              </a:rPr>
              <a:t>Thank you</a:t>
            </a:r>
            <a:endParaRPr lang="en-ZA" sz="3600" b="1" dirty="0">
              <a:solidFill>
                <a:srgbClr val="FFFF00"/>
              </a:solidFill>
            </a:endParaRPr>
          </a:p>
        </p:txBody>
      </p:sp>
      <p:pic>
        <p:nvPicPr>
          <p:cNvPr id="79" name="Picture 3" descr="ZAR_0768a.jpg">
            <a:extLst>
              <a:ext uri="{FF2B5EF4-FFF2-40B4-BE49-F238E27FC236}">
                <a16:creationId xmlns:a16="http://schemas.microsoft.com/office/drawing/2014/main" id="{7172330D-6189-4350-9539-34697EB12BC3}"/>
              </a:ext>
            </a:extLst>
          </p:cNvPr>
          <p:cNvPicPr>
            <a:picLocks noChangeAspect="1"/>
          </p:cNvPicPr>
          <p:nvPr/>
        </p:nvPicPr>
        <p:blipFill>
          <a:blip r:embed="rId6" cstate="screen"/>
          <a:srcRect/>
          <a:stretch>
            <a:fillRect/>
          </a:stretch>
        </p:blipFill>
        <p:spPr bwMode="auto">
          <a:xfrm>
            <a:off x="33464" y="56272"/>
            <a:ext cx="1494532" cy="1108954"/>
          </a:xfrm>
          <a:prstGeom prst="rect">
            <a:avLst/>
          </a:prstGeom>
          <a:noFill/>
          <a:ln w="9525">
            <a:noFill/>
            <a:miter lim="800000"/>
            <a:headEnd/>
            <a:tailEnd/>
          </a:ln>
        </p:spPr>
      </p:pic>
      <p:pic>
        <p:nvPicPr>
          <p:cNvPr id="80" name="Picture 5" descr="Hippo and flamingos in Lake St Lucia low res">
            <a:extLst>
              <a:ext uri="{FF2B5EF4-FFF2-40B4-BE49-F238E27FC236}">
                <a16:creationId xmlns:a16="http://schemas.microsoft.com/office/drawing/2014/main" id="{2FDB2139-0AD5-4510-B4B5-1997E80BB853}"/>
              </a:ext>
            </a:extLst>
          </p:cNvPr>
          <p:cNvPicPr>
            <a:picLocks noChangeAspect="1" noChangeArrowheads="1"/>
          </p:cNvPicPr>
          <p:nvPr/>
        </p:nvPicPr>
        <p:blipFill>
          <a:blip r:embed="rId7" cstate="print"/>
          <a:srcRect/>
          <a:stretch>
            <a:fillRect/>
          </a:stretch>
        </p:blipFill>
        <p:spPr bwMode="auto">
          <a:xfrm>
            <a:off x="-26702" y="2391575"/>
            <a:ext cx="1559448" cy="1411620"/>
          </a:xfrm>
          <a:prstGeom prst="rect">
            <a:avLst/>
          </a:prstGeom>
          <a:noFill/>
          <a:ln w="9525">
            <a:noFill/>
            <a:miter lim="800000"/>
            <a:headEnd/>
            <a:tailEnd/>
          </a:ln>
        </p:spPr>
      </p:pic>
      <p:pic>
        <p:nvPicPr>
          <p:cNvPr id="83" name="Picture 82" descr="Elephants Western Shores.JPG">
            <a:extLst>
              <a:ext uri="{FF2B5EF4-FFF2-40B4-BE49-F238E27FC236}">
                <a16:creationId xmlns:a16="http://schemas.microsoft.com/office/drawing/2014/main" id="{3038B9BD-DA05-457F-82E6-8B44A3C9BDD2}"/>
              </a:ext>
            </a:extLst>
          </p:cNvPr>
          <p:cNvPicPr>
            <a:picLocks noChangeAspect="1"/>
          </p:cNvPicPr>
          <p:nvPr/>
        </p:nvPicPr>
        <p:blipFill>
          <a:blip r:embed="rId8" cstate="print"/>
          <a:stretch>
            <a:fillRect/>
          </a:stretch>
        </p:blipFill>
        <p:spPr>
          <a:xfrm>
            <a:off x="-26702" y="4552950"/>
            <a:ext cx="1587665" cy="1254926"/>
          </a:xfrm>
          <a:prstGeom prst="rect">
            <a:avLst/>
          </a:prstGeom>
        </p:spPr>
      </p:pic>
      <p:sp>
        <p:nvSpPr>
          <p:cNvPr id="2" name="Slide Number Placeholder 1"/>
          <p:cNvSpPr>
            <a:spLocks noGrp="1"/>
          </p:cNvSpPr>
          <p:nvPr>
            <p:ph type="sldNum" sz="quarter" idx="12"/>
          </p:nvPr>
        </p:nvSpPr>
        <p:spPr/>
        <p:txBody>
          <a:bodyPr/>
          <a:lstStyle/>
          <a:p>
            <a:fld id="{734CBC24-1614-497D-88B1-3F4BA274FF76}" type="slidenum">
              <a:rPr lang="en-ZA" smtClean="0"/>
              <a:t>18</a:t>
            </a:fld>
            <a:endParaRPr lang="en-ZA"/>
          </a:p>
        </p:txBody>
      </p:sp>
    </p:spTree>
    <p:extLst>
      <p:ext uri="{BB962C8B-B14F-4D97-AF65-F5344CB8AC3E}">
        <p14:creationId xmlns:p14="http://schemas.microsoft.com/office/powerpoint/2010/main" val="169639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910731" y="115930"/>
            <a:ext cx="8517539" cy="808304"/>
          </a:xfrm>
          <a:solidFill>
            <a:schemeClr val="tx2">
              <a:lumMod val="50000"/>
            </a:schemeClr>
          </a:solidFill>
          <a:ln>
            <a:solidFill>
              <a:schemeClr val="accent1"/>
            </a:solidFill>
          </a:ln>
        </p:spPr>
        <p:txBody>
          <a:bodyPr/>
          <a:lstStyle/>
          <a:p>
            <a:pPr algn="ctr"/>
            <a:r>
              <a:rPr lang="en-US" sz="2800" b="1" dirty="0">
                <a:solidFill>
                  <a:schemeClr val="tx1"/>
                </a:solidFill>
              </a:rPr>
              <a:t>CONTENTS</a:t>
            </a:r>
            <a:endParaRPr lang="en-ZA" sz="2800" b="1" dirty="0">
              <a:solidFill>
                <a:schemeClr val="tx1"/>
              </a:solidFill>
            </a:endParaRP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2"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3"/>
              <a:extLst>
                <a:ext uri="{FF2B5EF4-FFF2-40B4-BE49-F238E27FC236}">
                  <a16:creationId xmlns:a16="http://schemas.microsoft.com/office/drawing/2014/main" id="{9AE07B35-F373-4186-97B8-16CDAE0A942B}"/>
                </a:ext>
              </a:extLst>
            </p:cNvPr>
            <p:cNvPicPr/>
            <p:nvPr/>
          </p:nvPicPr>
          <p:blipFill>
            <a:blip r:embed="rId4"/>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6" cstate="screen"/>
          <a:srcRect/>
          <a:stretch>
            <a:fillRect/>
          </a:stretch>
        </p:blipFill>
        <p:spPr bwMode="auto">
          <a:xfrm>
            <a:off x="0" y="-7419"/>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7"/>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8"/>
          <a:stretch>
            <a:fillRect/>
          </a:stretch>
        </p:blipFill>
        <p:spPr>
          <a:xfrm>
            <a:off x="-3215" y="4444642"/>
            <a:ext cx="1533239" cy="1214797"/>
          </a:xfrm>
          <a:prstGeom prst="rect">
            <a:avLst/>
          </a:prstGeom>
        </p:spPr>
      </p:pic>
      <p:sp>
        <p:nvSpPr>
          <p:cNvPr id="4" name="TextBox 3">
            <a:extLst>
              <a:ext uri="{FF2B5EF4-FFF2-40B4-BE49-F238E27FC236}">
                <a16:creationId xmlns:a16="http://schemas.microsoft.com/office/drawing/2014/main" id="{6457B5B1-25A6-3BF8-2FFE-334FA42942FF}"/>
              </a:ext>
            </a:extLst>
          </p:cNvPr>
          <p:cNvSpPr txBox="1"/>
          <p:nvPr/>
        </p:nvSpPr>
        <p:spPr>
          <a:xfrm>
            <a:off x="2358457" y="727075"/>
            <a:ext cx="9684018" cy="5804602"/>
          </a:xfrm>
          <a:prstGeom prst="rect">
            <a:avLst/>
          </a:prstGeom>
          <a:noFill/>
        </p:spPr>
        <p:txBody>
          <a:bodyPr wrap="square">
            <a:spAutoFit/>
          </a:bodyPr>
          <a:lstStyle/>
          <a:p>
            <a:pPr marL="457200" indent="-457200">
              <a:lnSpc>
                <a:spcPct val="250000"/>
              </a:lnSpc>
              <a:buFont typeface="+mj-lt"/>
              <a:buAutoNum type="alphaUcPeriod"/>
            </a:pPr>
            <a:r>
              <a:rPr lang="en-US" sz="2200" dirty="0"/>
              <a:t>Brief background of </a:t>
            </a:r>
            <a:r>
              <a:rPr lang="en-US" sz="2200" dirty="0" err="1"/>
              <a:t>iSimangaliso</a:t>
            </a:r>
            <a:r>
              <a:rPr lang="en-US" sz="2200" dirty="0"/>
              <a:t> Wetland Park </a:t>
            </a:r>
          </a:p>
          <a:p>
            <a:pPr marL="457200" indent="-457200">
              <a:lnSpc>
                <a:spcPct val="250000"/>
              </a:lnSpc>
              <a:buFont typeface="+mj-lt"/>
              <a:buAutoNum type="alphaUcPeriod"/>
            </a:pPr>
            <a:r>
              <a:rPr lang="en-US" sz="2200" dirty="0"/>
              <a:t>PPPs in </a:t>
            </a:r>
            <a:r>
              <a:rPr lang="en-US" sz="2200" dirty="0" err="1"/>
              <a:t>iSimangaliso</a:t>
            </a:r>
            <a:r>
              <a:rPr lang="en-US" sz="2200" dirty="0"/>
              <a:t> Wetland Park</a:t>
            </a:r>
          </a:p>
          <a:p>
            <a:pPr marL="457200" indent="-457200">
              <a:lnSpc>
                <a:spcPct val="250000"/>
              </a:lnSpc>
              <a:buFont typeface="+mj-lt"/>
              <a:buAutoNum type="alphaUcPeriod"/>
            </a:pPr>
            <a:r>
              <a:rPr lang="en-US" sz="2200" dirty="0"/>
              <a:t>Key attributes of PPPs</a:t>
            </a:r>
          </a:p>
          <a:p>
            <a:pPr marL="457200" indent="-457200">
              <a:lnSpc>
                <a:spcPct val="250000"/>
              </a:lnSpc>
              <a:buFont typeface="+mj-lt"/>
              <a:buAutoNum type="alphaUcPeriod"/>
            </a:pPr>
            <a:r>
              <a:rPr lang="en-US" sz="2200" dirty="0"/>
              <a:t>Overview of the Tourism Activities </a:t>
            </a:r>
          </a:p>
          <a:p>
            <a:pPr marL="457200" indent="-457200">
              <a:lnSpc>
                <a:spcPct val="250000"/>
              </a:lnSpc>
              <a:buFont typeface="+mj-lt"/>
              <a:buAutoNum type="alphaUcPeriod"/>
            </a:pPr>
            <a:r>
              <a:rPr lang="en-US" sz="2200" dirty="0"/>
              <a:t>Key bid requirements</a:t>
            </a:r>
          </a:p>
          <a:p>
            <a:pPr marL="457200" indent="-457200">
              <a:lnSpc>
                <a:spcPct val="250000"/>
              </a:lnSpc>
              <a:buFont typeface="+mj-lt"/>
              <a:buAutoNum type="alphaUcPeriod"/>
            </a:pPr>
            <a:r>
              <a:rPr lang="en-US" sz="2200" dirty="0"/>
              <a:t>Evaluation Criteria</a:t>
            </a:r>
          </a:p>
          <a:p>
            <a:pPr>
              <a:lnSpc>
                <a:spcPct val="250000"/>
              </a:lnSpc>
            </a:pPr>
            <a:endParaRPr lang="en-ZA" sz="2000" dirty="0"/>
          </a:p>
        </p:txBody>
      </p:sp>
    </p:spTree>
    <p:extLst>
      <p:ext uri="{BB962C8B-B14F-4D97-AF65-F5344CB8AC3E}">
        <p14:creationId xmlns:p14="http://schemas.microsoft.com/office/powerpoint/2010/main" val="3626974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nodeType="clickEffect">
                                  <p:stCondLst>
                                    <p:cond delay="0"/>
                                  </p:stCondLst>
                                  <p:childTnLst>
                                    <p:animClr clrSpc="rgb" dir="cw">
                                      <p:cBhvr override="childStyle">
                                        <p:cTn id="12" dur="500" fill="hold"/>
                                        <p:tgtEl>
                                          <p:spTgt spid="4">
                                            <p:txEl>
                                              <p:pRg st="0" end="0"/>
                                            </p:txEl>
                                          </p:spTgt>
                                        </p:tgtEl>
                                        <p:attrNameLst>
                                          <p:attrName>style.color</p:attrName>
                                        </p:attrNameLst>
                                      </p:cBhvr>
                                      <p:to>
                                        <a:schemeClr val="accent2"/>
                                      </p:to>
                                    </p:animClr>
                                    <p:animClr clrSpc="rgb" dir="cw">
                                      <p:cBhvr>
                                        <p:cTn id="13" dur="500" fill="hold"/>
                                        <p:tgtEl>
                                          <p:spTgt spid="4">
                                            <p:txEl>
                                              <p:pRg st="0" end="0"/>
                                            </p:txEl>
                                          </p:spTgt>
                                        </p:tgtEl>
                                        <p:attrNameLst>
                                          <p:attrName>fillcolor</p:attrName>
                                        </p:attrNameLst>
                                      </p:cBhvr>
                                      <p:to>
                                        <a:schemeClr val="accent2"/>
                                      </p:to>
                                    </p:animClr>
                                    <p:set>
                                      <p:cBhvr>
                                        <p:cTn id="14" dur="500" fill="hold"/>
                                        <p:tgtEl>
                                          <p:spTgt spid="4">
                                            <p:txEl>
                                              <p:pRg st="0" end="0"/>
                                            </p:txEl>
                                          </p:spTgt>
                                        </p:tgtEl>
                                        <p:attrNameLst>
                                          <p:attrName>fill.type</p:attrName>
                                        </p:attrNameLst>
                                      </p:cBhvr>
                                      <p:to>
                                        <p:strVal val="solid"/>
                                      </p:to>
                                    </p:set>
                                    <p:set>
                                      <p:cBhvr>
                                        <p:cTn id="15" dur="500" fill="hold"/>
                                        <p:tgtEl>
                                          <p:spTgt spid="4">
                                            <p:txEl>
                                              <p:pRg st="0" end="0"/>
                                            </p:txEl>
                                          </p:spTgt>
                                        </p:tgtEl>
                                        <p:attrNameLst>
                                          <p:attrName>fill.on</p:attrName>
                                        </p:attrNameLst>
                                      </p:cBhvr>
                                      <p:to>
                                        <p:strVal val="true"/>
                                      </p:to>
                                    </p:set>
                                  </p:childTnLst>
                                </p:cTn>
                              </p:par>
                              <p:par>
                                <p:cTn id="16" presetID="19" presetClass="emph" presetSubtype="0" fill="hold" nodeType="withEffect">
                                  <p:stCondLst>
                                    <p:cond delay="0"/>
                                  </p:stCondLst>
                                  <p:childTnLst>
                                    <p:animClr clrSpc="rgb" dir="cw">
                                      <p:cBhvr override="childStyle">
                                        <p:cTn id="17" dur="500" fill="hold"/>
                                        <p:tgtEl>
                                          <p:spTgt spid="4">
                                            <p:txEl>
                                              <p:pRg st="1" end="1"/>
                                            </p:txEl>
                                          </p:spTgt>
                                        </p:tgtEl>
                                        <p:attrNameLst>
                                          <p:attrName>style.color</p:attrName>
                                        </p:attrNameLst>
                                      </p:cBhvr>
                                      <p:to>
                                        <a:schemeClr val="accent2"/>
                                      </p:to>
                                    </p:animClr>
                                    <p:animClr clrSpc="rgb" dir="cw">
                                      <p:cBhvr>
                                        <p:cTn id="18" dur="500" fill="hold"/>
                                        <p:tgtEl>
                                          <p:spTgt spid="4">
                                            <p:txEl>
                                              <p:pRg st="1" end="1"/>
                                            </p:txEl>
                                          </p:spTgt>
                                        </p:tgtEl>
                                        <p:attrNameLst>
                                          <p:attrName>fillcolor</p:attrName>
                                        </p:attrNameLst>
                                      </p:cBhvr>
                                      <p:to>
                                        <a:schemeClr val="accent2"/>
                                      </p:to>
                                    </p:animClr>
                                    <p:set>
                                      <p:cBhvr>
                                        <p:cTn id="19" dur="500" fill="hold"/>
                                        <p:tgtEl>
                                          <p:spTgt spid="4">
                                            <p:txEl>
                                              <p:pRg st="1" end="1"/>
                                            </p:txEl>
                                          </p:spTgt>
                                        </p:tgtEl>
                                        <p:attrNameLst>
                                          <p:attrName>fill.type</p:attrName>
                                        </p:attrNameLst>
                                      </p:cBhvr>
                                      <p:to>
                                        <p:strVal val="solid"/>
                                      </p:to>
                                    </p:set>
                                    <p:set>
                                      <p:cBhvr>
                                        <p:cTn id="20" dur="500" fill="hold"/>
                                        <p:tgtEl>
                                          <p:spTgt spid="4">
                                            <p:txEl>
                                              <p:pRg st="1" end="1"/>
                                            </p:txEl>
                                          </p:spTgt>
                                        </p:tgtEl>
                                        <p:attrNameLst>
                                          <p:attrName>fill.on</p:attrName>
                                        </p:attrNameLst>
                                      </p:cBhvr>
                                      <p:to>
                                        <p:strVal val="true"/>
                                      </p:to>
                                    </p:set>
                                  </p:childTnLst>
                                </p:cTn>
                              </p:par>
                              <p:par>
                                <p:cTn id="21" presetID="19" presetClass="emph" presetSubtype="0" fill="hold" nodeType="withEffect">
                                  <p:stCondLst>
                                    <p:cond delay="0"/>
                                  </p:stCondLst>
                                  <p:childTnLst>
                                    <p:animClr clrSpc="rgb" dir="cw">
                                      <p:cBhvr override="childStyle">
                                        <p:cTn id="22" dur="500" fill="hold"/>
                                        <p:tgtEl>
                                          <p:spTgt spid="4">
                                            <p:txEl>
                                              <p:pRg st="2" end="2"/>
                                            </p:txEl>
                                          </p:spTgt>
                                        </p:tgtEl>
                                        <p:attrNameLst>
                                          <p:attrName>style.color</p:attrName>
                                        </p:attrNameLst>
                                      </p:cBhvr>
                                      <p:to>
                                        <a:schemeClr val="accent2"/>
                                      </p:to>
                                    </p:animClr>
                                    <p:animClr clrSpc="rgb" dir="cw">
                                      <p:cBhvr>
                                        <p:cTn id="23" dur="500" fill="hold"/>
                                        <p:tgtEl>
                                          <p:spTgt spid="4">
                                            <p:txEl>
                                              <p:pRg st="2" end="2"/>
                                            </p:txEl>
                                          </p:spTgt>
                                        </p:tgtEl>
                                        <p:attrNameLst>
                                          <p:attrName>fillcolor</p:attrName>
                                        </p:attrNameLst>
                                      </p:cBhvr>
                                      <p:to>
                                        <a:schemeClr val="accent2"/>
                                      </p:to>
                                    </p:animClr>
                                    <p:set>
                                      <p:cBhvr>
                                        <p:cTn id="24" dur="500" fill="hold"/>
                                        <p:tgtEl>
                                          <p:spTgt spid="4">
                                            <p:txEl>
                                              <p:pRg st="2" end="2"/>
                                            </p:txEl>
                                          </p:spTgt>
                                        </p:tgtEl>
                                        <p:attrNameLst>
                                          <p:attrName>fill.type</p:attrName>
                                        </p:attrNameLst>
                                      </p:cBhvr>
                                      <p:to>
                                        <p:strVal val="solid"/>
                                      </p:to>
                                    </p:set>
                                    <p:set>
                                      <p:cBhvr>
                                        <p:cTn id="25" dur="500" fill="hold"/>
                                        <p:tgtEl>
                                          <p:spTgt spid="4">
                                            <p:txEl>
                                              <p:pRg st="2" end="2"/>
                                            </p:txEl>
                                          </p:spTgt>
                                        </p:tgtEl>
                                        <p:attrNameLst>
                                          <p:attrName>fill.on</p:attrName>
                                        </p:attrNameLst>
                                      </p:cBhvr>
                                      <p:to>
                                        <p:strVal val="true"/>
                                      </p:to>
                                    </p:set>
                                  </p:childTnLst>
                                </p:cTn>
                              </p:par>
                              <p:par>
                                <p:cTn id="26" presetID="19" presetClass="emph" presetSubtype="0" fill="hold" nodeType="withEffect">
                                  <p:stCondLst>
                                    <p:cond delay="0"/>
                                  </p:stCondLst>
                                  <p:childTnLst>
                                    <p:animClr clrSpc="rgb" dir="cw">
                                      <p:cBhvr override="childStyle">
                                        <p:cTn id="27" dur="500" fill="hold"/>
                                        <p:tgtEl>
                                          <p:spTgt spid="4">
                                            <p:txEl>
                                              <p:pRg st="3" end="3"/>
                                            </p:txEl>
                                          </p:spTgt>
                                        </p:tgtEl>
                                        <p:attrNameLst>
                                          <p:attrName>style.color</p:attrName>
                                        </p:attrNameLst>
                                      </p:cBhvr>
                                      <p:to>
                                        <a:schemeClr val="accent2"/>
                                      </p:to>
                                    </p:animClr>
                                    <p:animClr clrSpc="rgb" dir="cw">
                                      <p:cBhvr>
                                        <p:cTn id="28" dur="500" fill="hold"/>
                                        <p:tgtEl>
                                          <p:spTgt spid="4">
                                            <p:txEl>
                                              <p:pRg st="3" end="3"/>
                                            </p:txEl>
                                          </p:spTgt>
                                        </p:tgtEl>
                                        <p:attrNameLst>
                                          <p:attrName>fillcolor</p:attrName>
                                        </p:attrNameLst>
                                      </p:cBhvr>
                                      <p:to>
                                        <a:schemeClr val="accent2"/>
                                      </p:to>
                                    </p:animClr>
                                    <p:set>
                                      <p:cBhvr>
                                        <p:cTn id="29" dur="500" fill="hold"/>
                                        <p:tgtEl>
                                          <p:spTgt spid="4">
                                            <p:txEl>
                                              <p:pRg st="3" end="3"/>
                                            </p:txEl>
                                          </p:spTgt>
                                        </p:tgtEl>
                                        <p:attrNameLst>
                                          <p:attrName>fill.type</p:attrName>
                                        </p:attrNameLst>
                                      </p:cBhvr>
                                      <p:to>
                                        <p:strVal val="solid"/>
                                      </p:to>
                                    </p:set>
                                    <p:set>
                                      <p:cBhvr>
                                        <p:cTn id="30" dur="500" fill="hold"/>
                                        <p:tgtEl>
                                          <p:spTgt spid="4">
                                            <p:txEl>
                                              <p:pRg st="3" end="3"/>
                                            </p:txEl>
                                          </p:spTgt>
                                        </p:tgtEl>
                                        <p:attrNameLst>
                                          <p:attrName>fill.on</p:attrName>
                                        </p:attrNameLst>
                                      </p:cBhvr>
                                      <p:to>
                                        <p:strVal val="true"/>
                                      </p:to>
                                    </p:set>
                                  </p:childTnLst>
                                </p:cTn>
                              </p:par>
                              <p:par>
                                <p:cTn id="31" presetID="19" presetClass="emph" presetSubtype="0" fill="hold" nodeType="withEffect">
                                  <p:stCondLst>
                                    <p:cond delay="0"/>
                                  </p:stCondLst>
                                  <p:childTnLst>
                                    <p:animClr clrSpc="rgb" dir="cw">
                                      <p:cBhvr override="childStyle">
                                        <p:cTn id="32" dur="500" fill="hold"/>
                                        <p:tgtEl>
                                          <p:spTgt spid="4">
                                            <p:txEl>
                                              <p:pRg st="4" end="4"/>
                                            </p:txEl>
                                          </p:spTgt>
                                        </p:tgtEl>
                                        <p:attrNameLst>
                                          <p:attrName>style.color</p:attrName>
                                        </p:attrNameLst>
                                      </p:cBhvr>
                                      <p:to>
                                        <a:schemeClr val="accent2"/>
                                      </p:to>
                                    </p:animClr>
                                    <p:animClr clrSpc="rgb" dir="cw">
                                      <p:cBhvr>
                                        <p:cTn id="33" dur="500" fill="hold"/>
                                        <p:tgtEl>
                                          <p:spTgt spid="4">
                                            <p:txEl>
                                              <p:pRg st="4" end="4"/>
                                            </p:txEl>
                                          </p:spTgt>
                                        </p:tgtEl>
                                        <p:attrNameLst>
                                          <p:attrName>fillcolor</p:attrName>
                                        </p:attrNameLst>
                                      </p:cBhvr>
                                      <p:to>
                                        <a:schemeClr val="accent2"/>
                                      </p:to>
                                    </p:animClr>
                                    <p:set>
                                      <p:cBhvr>
                                        <p:cTn id="34" dur="500" fill="hold"/>
                                        <p:tgtEl>
                                          <p:spTgt spid="4">
                                            <p:txEl>
                                              <p:pRg st="4" end="4"/>
                                            </p:txEl>
                                          </p:spTgt>
                                        </p:tgtEl>
                                        <p:attrNameLst>
                                          <p:attrName>fill.type</p:attrName>
                                        </p:attrNameLst>
                                      </p:cBhvr>
                                      <p:to>
                                        <p:strVal val="solid"/>
                                      </p:to>
                                    </p:set>
                                    <p:set>
                                      <p:cBhvr>
                                        <p:cTn id="35" dur="500" fill="hold"/>
                                        <p:tgtEl>
                                          <p:spTgt spid="4">
                                            <p:txEl>
                                              <p:pRg st="4" end="4"/>
                                            </p:txEl>
                                          </p:spTgt>
                                        </p:tgtEl>
                                        <p:attrNameLst>
                                          <p:attrName>fill.on</p:attrName>
                                        </p:attrNameLst>
                                      </p:cBhvr>
                                      <p:to>
                                        <p:strVal val="true"/>
                                      </p:to>
                                    </p:set>
                                  </p:childTnLst>
                                </p:cTn>
                              </p:par>
                              <p:par>
                                <p:cTn id="36" presetID="19" presetClass="emph" presetSubtype="0" fill="hold" nodeType="withEffect">
                                  <p:stCondLst>
                                    <p:cond delay="0"/>
                                  </p:stCondLst>
                                  <p:childTnLst>
                                    <p:animClr clrSpc="rgb" dir="cw">
                                      <p:cBhvr override="childStyle">
                                        <p:cTn id="37" dur="500" fill="hold"/>
                                        <p:tgtEl>
                                          <p:spTgt spid="4">
                                            <p:txEl>
                                              <p:pRg st="5" end="5"/>
                                            </p:txEl>
                                          </p:spTgt>
                                        </p:tgtEl>
                                        <p:attrNameLst>
                                          <p:attrName>style.color</p:attrName>
                                        </p:attrNameLst>
                                      </p:cBhvr>
                                      <p:to>
                                        <a:schemeClr val="accent2"/>
                                      </p:to>
                                    </p:animClr>
                                    <p:animClr clrSpc="rgb" dir="cw">
                                      <p:cBhvr>
                                        <p:cTn id="38" dur="500" fill="hold"/>
                                        <p:tgtEl>
                                          <p:spTgt spid="4">
                                            <p:txEl>
                                              <p:pRg st="5" end="5"/>
                                            </p:txEl>
                                          </p:spTgt>
                                        </p:tgtEl>
                                        <p:attrNameLst>
                                          <p:attrName>fillcolor</p:attrName>
                                        </p:attrNameLst>
                                      </p:cBhvr>
                                      <p:to>
                                        <a:schemeClr val="accent2"/>
                                      </p:to>
                                    </p:animClr>
                                    <p:set>
                                      <p:cBhvr>
                                        <p:cTn id="39" dur="500" fill="hold"/>
                                        <p:tgtEl>
                                          <p:spTgt spid="4">
                                            <p:txEl>
                                              <p:pRg st="5" end="5"/>
                                            </p:txEl>
                                          </p:spTgt>
                                        </p:tgtEl>
                                        <p:attrNameLst>
                                          <p:attrName>fill.type</p:attrName>
                                        </p:attrNameLst>
                                      </p:cBhvr>
                                      <p:to>
                                        <p:strVal val="solid"/>
                                      </p:to>
                                    </p:set>
                                    <p:set>
                                      <p:cBhvr>
                                        <p:cTn id="40" dur="500" fill="hold"/>
                                        <p:tgtEl>
                                          <p:spTgt spid="4">
                                            <p:txEl>
                                              <p:pRg st="5" end="5"/>
                                            </p:txEl>
                                          </p:spTgt>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barn(inVertical)">
                                      <p:cBhvr>
                                        <p:cTn id="45" dur="500"/>
                                        <p:tgtEl>
                                          <p:spTgt spid="84"/>
                                        </p:tgtEl>
                                      </p:cBhvr>
                                    </p:animEffect>
                                  </p:childTnLst>
                                </p:cTn>
                              </p:par>
                              <p:par>
                                <p:cTn id="46" presetID="16" presetClass="entr" presetSubtype="21"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pPr marL="514350" indent="-514350">
              <a:buFont typeface="+mj-lt"/>
              <a:buAutoNum type="alphaUcPeriod"/>
            </a:pPr>
            <a:r>
              <a:rPr lang="en-US" sz="2800" b="1" dirty="0">
                <a:solidFill>
                  <a:schemeClr val="tx1"/>
                </a:solidFill>
              </a:rPr>
              <a:t>A BRIEF BACKGROUND</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5111015"/>
          </a:xfrm>
          <a:prstGeom prst="rect">
            <a:avLst/>
          </a:prstGeom>
          <a:noFill/>
        </p:spPr>
        <p:txBody>
          <a:bodyPr wrap="square">
            <a:spAutoFit/>
          </a:bodyPr>
          <a:lstStyle/>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ZA" sz="2300" dirty="0">
                <a:latin typeface="Century Gothic" panose="020B0502020202020204" pitchFamily="34" charset="0"/>
                <a:ea typeface="Times New Roman" panose="02020603050405020304" pitchFamily="18" charset="0"/>
                <a:cs typeface="Arial" panose="020B0604020202020204" pitchFamily="34" charset="0"/>
              </a:rPr>
              <a:t>iSimangaliso Wetland </a:t>
            </a:r>
            <a:r>
              <a:rPr lang="x-none" sz="2300" dirty="0">
                <a:effectLst/>
                <a:latin typeface="Century Gothic" panose="020B0502020202020204" pitchFamily="34" charset="0"/>
                <a:ea typeface="Times New Roman" panose="02020603050405020304" pitchFamily="18" charset="0"/>
                <a:cs typeface="Arial" panose="020B0604020202020204" pitchFamily="34" charset="0"/>
              </a:rPr>
              <a:t>Park</a:t>
            </a:r>
            <a:r>
              <a:rPr lang="en-ZA" sz="2300" dirty="0">
                <a:latin typeface="Century Gothic" panose="020B0502020202020204" pitchFamily="34" charset="0"/>
                <a:ea typeface="Times New Roman" panose="02020603050405020304" pitchFamily="18" charset="0"/>
                <a:cs typeface="Arial" panose="020B0604020202020204" pitchFamily="34" charset="0"/>
              </a:rPr>
              <a:t> of the iSimangaliso Wetland</a:t>
            </a:r>
            <a:r>
              <a:rPr lang="en-ZA" sz="2300" dirty="0">
                <a:effectLst/>
                <a:latin typeface="Century Gothic" panose="020B0502020202020204" pitchFamily="34" charset="0"/>
                <a:ea typeface="Times New Roman" panose="02020603050405020304" pitchFamily="18" charset="0"/>
                <a:cs typeface="Arial" panose="020B0604020202020204" pitchFamily="34" charset="0"/>
              </a:rPr>
              <a:t> Authority</a:t>
            </a:r>
            <a:r>
              <a:rPr lang="x-none" sz="2300" dirty="0">
                <a:effectLst/>
                <a:latin typeface="Century Gothic" panose="020B0502020202020204" pitchFamily="34" charset="0"/>
                <a:ea typeface="Times New Roman" panose="02020603050405020304" pitchFamily="18" charset="0"/>
                <a:cs typeface="Arial" panose="020B0604020202020204" pitchFamily="34" charset="0"/>
              </a:rPr>
              <a:t> was proclaimed a World Heritage Site by regulation published in the Government Gazette under notice number 4477 on 24 November 2000. </a:t>
            </a:r>
            <a:endParaRPr lang="en-ZA" sz="2300" dirty="0">
              <a:effectLst/>
              <a:latin typeface="Century Gothic" panose="020B0502020202020204" pitchFamily="34" charset="0"/>
              <a:ea typeface="Times New Roman" panose="02020603050405020304" pitchFamily="18" charset="0"/>
              <a:cs typeface="Arial" panose="020B0604020202020204" pitchFamily="34" charset="0"/>
            </a:endParaRP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ZA" sz="2300" dirty="0">
                <a:latin typeface="Century Gothic" panose="020B0502020202020204" pitchFamily="34" charset="0"/>
                <a:ea typeface="Times New Roman" panose="02020603050405020304" pitchFamily="18" charset="0"/>
                <a:cs typeface="Arial" panose="020B0604020202020204" pitchFamily="34" charset="0"/>
              </a:rPr>
              <a:t>The total area of new iSimangaliso MPA(Marine Protected Area)</a:t>
            </a:r>
            <a:r>
              <a:rPr lang="en-US" sz="2300" kern="0" dirty="0">
                <a:latin typeface="Century Gothic" panose="020B0502020202020204" pitchFamily="34" charset="0"/>
                <a:ea typeface="Times New Roman" panose="02020603050405020304" pitchFamily="18" charset="0"/>
                <a:cs typeface="Times New Roman" panose="02020603050405020304" pitchFamily="18" charset="0"/>
              </a:rPr>
              <a:t> 1 328 901 ha and comprises 9% of South Africa's coastline under formal conservation</a:t>
            </a:r>
            <a:r>
              <a:rPr lang="x-none" sz="2300" dirty="0">
                <a:effectLst/>
                <a:latin typeface="Century Gothic" panose="020B0502020202020204" pitchFamily="34" charset="0"/>
                <a:ea typeface="Times New Roman" panose="02020603050405020304" pitchFamily="18" charset="0"/>
                <a:cs typeface="Arial" panose="020B0604020202020204" pitchFamily="34" charset="0"/>
              </a:rPr>
              <a:t> hectares in size. The Indian Ocean forms the eastern boundary of the Park, which extends from the Mozambican border in the north, to </a:t>
            </a:r>
            <a:r>
              <a:rPr lang="en-GB" sz="2300" dirty="0" err="1">
                <a:effectLst/>
                <a:latin typeface="Century Gothic" panose="020B0502020202020204" pitchFamily="34" charset="0"/>
                <a:ea typeface="Times New Roman" panose="02020603050405020304" pitchFamily="18" charset="0"/>
                <a:cs typeface="Arial" panose="020B0604020202020204" pitchFamily="34" charset="0"/>
              </a:rPr>
              <a:t>Maphelane</a:t>
            </a:r>
            <a:r>
              <a:rPr lang="x-none" sz="2300" dirty="0">
                <a:effectLst/>
                <a:latin typeface="Century Gothic" panose="020B0502020202020204" pitchFamily="34" charset="0"/>
                <a:ea typeface="Times New Roman" panose="02020603050405020304" pitchFamily="18" charset="0"/>
                <a:cs typeface="Arial" panose="020B0604020202020204" pitchFamily="34" charset="0"/>
              </a:rPr>
              <a:t> in the south and includes the uMkhuze section in the west. </a:t>
            </a:r>
            <a:endParaRPr lang="en-US" sz="2300" dirty="0">
              <a:effectLst/>
              <a:latin typeface="Century Gothic" panose="020B0502020202020204" pitchFamily="34" charset="0"/>
              <a:ea typeface="Times New Roman" panose="02020603050405020304" pitchFamily="18" charset="0"/>
              <a:cs typeface="Arial" panose="020B0604020202020204" pitchFamily="34" charset="0"/>
            </a:endParaRP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x-none" sz="2300" dirty="0">
                <a:effectLst/>
                <a:latin typeface="Century Gothic" panose="020B0502020202020204" pitchFamily="34" charset="0"/>
                <a:ea typeface="Times New Roman" panose="02020603050405020304" pitchFamily="18" charset="0"/>
                <a:cs typeface="Arial" panose="020B0604020202020204" pitchFamily="34" charset="0"/>
              </a:rPr>
              <a:t>The Park traverses approximately one-third of the KwaZulu-Natal coastline. </a:t>
            </a:r>
            <a:endParaRPr lang="en-ZA" sz="23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1079522"/>
      </p:ext>
    </p:extLst>
  </p:cSld>
  <p:clrMapOvr>
    <a:masterClrMapping/>
  </p:clrMapOvr>
  <mc:AlternateContent xmlns:mc="http://schemas.openxmlformats.org/markup-compatibility/2006" xmlns:p14="http://schemas.microsoft.com/office/powerpoint/2010/main">
    <mc:Choice Requires="p14">
      <p:transition spd="slow" p14:dur="1300" advTm="6064">
        <p14:pan dir="u"/>
      </p:transition>
    </mc:Choice>
    <mc:Fallback xmlns="">
      <p:transition spd="slow" advTm="60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heel(1)">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heel(1)">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heel(1)">
                                      <p:cBhvr>
                                        <p:cTn id="2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4267EE1-408F-422C-B57A-4247E9BB7F31}"/>
              </a:ext>
            </a:extLst>
          </p:cNvPr>
          <p:cNvSpPr txBox="1">
            <a:spLocks noGrp="1"/>
          </p:cNvSpPr>
          <p:nvPr>
            <p:ph idx="1"/>
          </p:nvPr>
        </p:nvSpPr>
        <p:spPr>
          <a:xfrm>
            <a:off x="3719415" y="161422"/>
            <a:ext cx="3068227" cy="400110"/>
          </a:xfrm>
          <a:prstGeom prst="rect">
            <a:avLst/>
          </a:prstGeom>
          <a:solidFill>
            <a:schemeClr val="bg1">
              <a:lumMod val="50000"/>
              <a:lumOff val="50000"/>
            </a:schemeClr>
          </a:solidFill>
          <a:ln>
            <a:solidFill>
              <a:schemeClr val="accent2"/>
            </a:solidFill>
          </a:ln>
        </p:spPr>
        <p:txBody>
          <a:bodyPr wrap="square" rtlCol="0">
            <a:spAutoFit/>
          </a:bodyPr>
          <a:lstStyle/>
          <a:p>
            <a:pPr marL="0" indent="0" algn="ctr">
              <a:buNone/>
            </a:pPr>
            <a:r>
              <a:rPr lang="en-ZA" b="1" dirty="0">
                <a:latin typeface="Arial Narrow" panose="020B0606020202030204" pitchFamily="34" charset="0"/>
                <a:cs typeface="Arial" panose="020B0604020202020204" pitchFamily="34" charset="0"/>
              </a:rPr>
              <a:t>12 X Traditional Authorities</a:t>
            </a:r>
          </a:p>
        </p:txBody>
      </p:sp>
      <p:sp>
        <p:nvSpPr>
          <p:cNvPr id="2" name="Slide Number Placeholder 1"/>
          <p:cNvSpPr>
            <a:spLocks noGrp="1"/>
          </p:cNvSpPr>
          <p:nvPr>
            <p:ph type="sldNum" sz="quarter" idx="12"/>
          </p:nvPr>
        </p:nvSpPr>
        <p:spPr/>
        <p:txBody>
          <a:bodyPr/>
          <a:lstStyle/>
          <a:p>
            <a:fld id="{734CBC24-1614-497D-88B1-3F4BA274FF76}" type="slidenum">
              <a:rPr lang="en-ZA" smtClean="0"/>
              <a:t>4</a:t>
            </a:fld>
            <a:endParaRPr lang="en-ZA" dirty="0"/>
          </a:p>
        </p:txBody>
      </p:sp>
      <p:sp>
        <p:nvSpPr>
          <p:cNvPr id="9" name="Content Placeholder 5">
            <a:extLst>
              <a:ext uri="{FF2B5EF4-FFF2-40B4-BE49-F238E27FC236}">
                <a16:creationId xmlns:a16="http://schemas.microsoft.com/office/drawing/2014/main" id="{BCDEA594-EDA2-4E0D-A56D-6D54D36630A2}"/>
              </a:ext>
            </a:extLst>
          </p:cNvPr>
          <p:cNvSpPr txBox="1">
            <a:spLocks/>
          </p:cNvSpPr>
          <p:nvPr/>
        </p:nvSpPr>
        <p:spPr>
          <a:xfrm>
            <a:off x="3806052" y="720668"/>
            <a:ext cx="3008762" cy="5934958"/>
          </a:xfrm>
          <a:prstGeom prst="rect">
            <a:avLst/>
          </a:prstGeom>
          <a:noFill/>
          <a:ln>
            <a:solidFill>
              <a:schemeClr val="accent2"/>
            </a:solidFill>
          </a:ln>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571500" indent="-571500" algn="just">
              <a:buFont typeface="Wingdings 3" charset="2"/>
              <a:buAutoNum type="romanLcParenBoth"/>
            </a:pPr>
            <a:r>
              <a:rPr lang="en-ZA" sz="2400" dirty="0">
                <a:latin typeface="Arial Narrow" panose="020B0606020202030204" pitchFamily="34" charset="0"/>
                <a:cs typeface="Arial" panose="020B0604020202020204" pitchFamily="34" charset="0"/>
              </a:rPr>
              <a:t>Tembe </a:t>
            </a:r>
          </a:p>
          <a:p>
            <a:pPr marL="571500" indent="-571500" algn="just">
              <a:buFont typeface="Wingdings 3" charset="2"/>
              <a:buAutoNum type="romanLcParenBoth"/>
            </a:pPr>
            <a:r>
              <a:rPr lang="en-ZA" sz="2400" dirty="0">
                <a:latin typeface="Arial Narrow" panose="020B0606020202030204" pitchFamily="34" charset="0"/>
                <a:cs typeface="Arial" panose="020B0604020202020204" pitchFamily="34" charset="0"/>
              </a:rPr>
              <a:t>Mabaso </a:t>
            </a:r>
          </a:p>
          <a:p>
            <a:pPr marL="571500" indent="-571500" algn="just">
              <a:buFont typeface="Wingdings 3" charset="2"/>
              <a:buAutoNum type="romanLcParenBoth"/>
            </a:pPr>
            <a:r>
              <a:rPr lang="en-ZA" sz="2400" dirty="0">
                <a:latin typeface="Arial Narrow" panose="020B0606020202030204" pitchFamily="34" charset="0"/>
                <a:cs typeface="Arial" panose="020B0604020202020204" pitchFamily="34" charset="0"/>
              </a:rPr>
              <a:t>Mbila</a:t>
            </a:r>
          </a:p>
          <a:p>
            <a:pPr marL="571500" indent="-571500" algn="just">
              <a:buFont typeface="Wingdings 3" charset="2"/>
              <a:buAutoNum type="romanLcParenBoth"/>
            </a:pPr>
            <a:r>
              <a:rPr lang="en-ZA" sz="2400" dirty="0">
                <a:latin typeface="Arial Narrow" panose="020B0606020202030204" pitchFamily="34" charset="0"/>
                <a:cs typeface="Arial" panose="020B0604020202020204" pitchFamily="34" charset="0"/>
              </a:rPr>
              <a:t>Jobe</a:t>
            </a:r>
          </a:p>
          <a:p>
            <a:pPr marL="571500" indent="-571500" algn="just">
              <a:buFont typeface="Wingdings 3" charset="2"/>
              <a:buAutoNum type="romanLcParenBoth"/>
            </a:pPr>
            <a:r>
              <a:rPr lang="en-ZA" sz="2400" dirty="0">
                <a:latin typeface="Arial Narrow" panose="020B0606020202030204" pitchFamily="34" charset="0"/>
                <a:cs typeface="Arial" panose="020B0604020202020204" pitchFamily="34" charset="0"/>
              </a:rPr>
              <a:t>Nside</a:t>
            </a:r>
          </a:p>
          <a:p>
            <a:pPr marL="571500" indent="-571500" algn="just">
              <a:buFont typeface="Wingdings 3" charset="2"/>
              <a:buAutoNum type="romanLcParenBoth"/>
            </a:pPr>
            <a:r>
              <a:rPr lang="en-ZA" sz="2400" dirty="0">
                <a:latin typeface="Arial Narrow" panose="020B0606020202030204" pitchFamily="34" charset="0"/>
                <a:cs typeface="Arial" panose="020B0604020202020204" pitchFamily="34" charset="0"/>
              </a:rPr>
              <a:t>Ngwenya</a:t>
            </a:r>
          </a:p>
          <a:p>
            <a:pPr marL="571500" indent="-571500" algn="just">
              <a:buFont typeface="Wingdings 3" charset="2"/>
              <a:buAutoNum type="romanLcParenBoth"/>
            </a:pPr>
            <a:r>
              <a:rPr lang="en-ZA" sz="2400" dirty="0">
                <a:latin typeface="Arial Narrow" panose="020B0606020202030204" pitchFamily="34" charset="0"/>
                <a:cs typeface="Arial" panose="020B0604020202020204" pitchFamily="34" charset="0"/>
              </a:rPr>
              <a:t> Mnqobokazi</a:t>
            </a:r>
          </a:p>
          <a:p>
            <a:pPr marL="571500" indent="-571500" algn="just">
              <a:buFont typeface="Wingdings 3" charset="2"/>
              <a:buAutoNum type="romanLcParenBoth"/>
            </a:pPr>
            <a:r>
              <a:rPr lang="en-ZA" sz="2400" dirty="0">
                <a:latin typeface="Arial Narrow" panose="020B0606020202030204" pitchFamily="34" charset="0"/>
                <a:cs typeface="Arial" panose="020B0604020202020204" pitchFamily="34" charset="0"/>
              </a:rPr>
              <a:t> Makhasa </a:t>
            </a:r>
          </a:p>
          <a:p>
            <a:pPr marL="571500" indent="-571500" algn="just">
              <a:buFont typeface="Wingdings 3" charset="2"/>
              <a:buAutoNum type="romanLcParenBoth"/>
            </a:pPr>
            <a:r>
              <a:rPr lang="en-ZA" sz="2400" dirty="0">
                <a:latin typeface="Arial Narrow" panose="020B0606020202030204" pitchFamily="34" charset="0"/>
                <a:cs typeface="Arial" panose="020B0604020202020204" pitchFamily="34" charset="0"/>
              </a:rPr>
              <a:t>Nibela</a:t>
            </a:r>
          </a:p>
          <a:p>
            <a:pPr marL="571500" indent="-571500" algn="just">
              <a:buFont typeface="Wingdings 3" charset="2"/>
              <a:buAutoNum type="romanLcParenBoth"/>
            </a:pPr>
            <a:r>
              <a:rPr lang="en-ZA" sz="2400" dirty="0">
                <a:latin typeface="Arial Narrow" panose="020B0606020202030204" pitchFamily="34" charset="0"/>
                <a:cs typeface="Arial" panose="020B0604020202020204" pitchFamily="34" charset="0"/>
              </a:rPr>
              <a:t>eMdletsheni</a:t>
            </a:r>
          </a:p>
          <a:p>
            <a:pPr marL="571500" indent="-571500" algn="just">
              <a:buFont typeface="Wingdings 3" charset="2"/>
              <a:buAutoNum type="romanLcParenBoth"/>
            </a:pPr>
            <a:r>
              <a:rPr lang="en-ZA" sz="2400" dirty="0">
                <a:latin typeface="Arial Narrow" panose="020B0606020202030204" pitchFamily="34" charset="0"/>
                <a:cs typeface="Arial" panose="020B0604020202020204" pitchFamily="34" charset="0"/>
              </a:rPr>
              <a:t>Mpukunyoni</a:t>
            </a:r>
          </a:p>
          <a:p>
            <a:pPr marL="571500" indent="-571500" algn="just">
              <a:buFont typeface="Wingdings 3" charset="2"/>
              <a:buAutoNum type="romanLcParenBoth"/>
            </a:pPr>
            <a:r>
              <a:rPr lang="en-ZA" sz="2400" dirty="0">
                <a:latin typeface="Arial Narrow" panose="020B0606020202030204" pitchFamily="34" charset="0"/>
                <a:cs typeface="Arial" panose="020B0604020202020204" pitchFamily="34" charset="0"/>
              </a:rPr>
              <a:t>Sokhulu</a:t>
            </a:r>
          </a:p>
        </p:txBody>
      </p:sp>
      <p:sp>
        <p:nvSpPr>
          <p:cNvPr id="10" name="Content Placeholder 5">
            <a:extLst>
              <a:ext uri="{FF2B5EF4-FFF2-40B4-BE49-F238E27FC236}">
                <a16:creationId xmlns:a16="http://schemas.microsoft.com/office/drawing/2014/main" id="{0B3E75BA-3A3F-4741-A0A1-2710778ABAC4}"/>
              </a:ext>
            </a:extLst>
          </p:cNvPr>
          <p:cNvSpPr txBox="1">
            <a:spLocks/>
          </p:cNvSpPr>
          <p:nvPr/>
        </p:nvSpPr>
        <p:spPr>
          <a:xfrm>
            <a:off x="190394" y="720668"/>
            <a:ext cx="3210352" cy="4883388"/>
          </a:xfrm>
          <a:prstGeom prst="rect">
            <a:avLst/>
          </a:prstGeom>
          <a:noFill/>
          <a:ln>
            <a:solidFill>
              <a:schemeClr val="accent2"/>
            </a:solidFill>
          </a:ln>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n-ZA" sz="2400" b="1" dirty="0">
                <a:solidFill>
                  <a:schemeClr val="accent2">
                    <a:lumMod val="60000"/>
                    <a:lumOff val="40000"/>
                  </a:schemeClr>
                </a:solidFill>
                <a:latin typeface="Arial Narrow" panose="020B0606020202030204" pitchFamily="34" charset="0"/>
                <a:cs typeface="Arial" panose="020B0604020202020204" pitchFamily="34" charset="0"/>
              </a:rPr>
              <a:t>Districts</a:t>
            </a:r>
          </a:p>
          <a:p>
            <a:pPr marL="571500" indent="-571500" algn="just">
              <a:buFont typeface="Wingdings 3" charset="2"/>
              <a:buAutoNum type="romanLcParenBoth"/>
            </a:pPr>
            <a:r>
              <a:rPr lang="en-ZA" sz="1800" dirty="0">
                <a:latin typeface="Arial Narrow" panose="020B0606020202030204" pitchFamily="34" charset="0"/>
                <a:cs typeface="Arial" panose="020B0604020202020204" pitchFamily="34" charset="0"/>
              </a:rPr>
              <a:t>King Cetshwayo</a:t>
            </a:r>
          </a:p>
          <a:p>
            <a:pPr marL="571500" indent="-571500" algn="just">
              <a:buFont typeface="Wingdings 3" charset="2"/>
              <a:buAutoNum type="romanLcParenBoth"/>
            </a:pPr>
            <a:r>
              <a:rPr lang="en-ZA" sz="1800" dirty="0">
                <a:latin typeface="Arial Narrow" panose="020B0606020202030204" pitchFamily="34" charset="0"/>
                <a:cs typeface="Arial" panose="020B0604020202020204" pitchFamily="34" charset="0"/>
              </a:rPr>
              <a:t>uMkhanyakude</a:t>
            </a:r>
          </a:p>
          <a:p>
            <a:pPr marL="0" indent="0" algn="just">
              <a:buNone/>
            </a:pPr>
            <a:endParaRPr lang="en-ZA" sz="2400" dirty="0">
              <a:latin typeface="Arial Narrow" panose="020B0606020202030204" pitchFamily="34" charset="0"/>
              <a:cs typeface="Arial" panose="020B0604020202020204" pitchFamily="34" charset="0"/>
            </a:endParaRPr>
          </a:p>
          <a:p>
            <a:pPr marL="0" indent="0" algn="just">
              <a:buNone/>
            </a:pPr>
            <a:r>
              <a:rPr lang="en-ZA" sz="2400" b="1" dirty="0">
                <a:solidFill>
                  <a:schemeClr val="accent2">
                    <a:lumMod val="60000"/>
                    <a:lumOff val="40000"/>
                  </a:schemeClr>
                </a:solidFill>
                <a:latin typeface="Arial Narrow" panose="020B0606020202030204" pitchFamily="34" charset="0"/>
                <a:cs typeface="Arial" panose="020B0604020202020204" pitchFamily="34" charset="0"/>
              </a:rPr>
              <a:t>Local Municipalities</a:t>
            </a:r>
          </a:p>
          <a:p>
            <a:pPr marL="571500" indent="-571500" algn="just">
              <a:buFont typeface="Wingdings 3" charset="2"/>
              <a:buAutoNum type="romanLcParenBoth"/>
            </a:pPr>
            <a:r>
              <a:rPr lang="en-ZA" dirty="0">
                <a:latin typeface="Arial Narrow" panose="020B0606020202030204" pitchFamily="34" charset="0"/>
                <a:cs typeface="Arial" panose="020B0604020202020204" pitchFamily="34" charset="0"/>
              </a:rPr>
              <a:t>uMhlabuyalingana</a:t>
            </a:r>
          </a:p>
          <a:p>
            <a:pPr marL="571500" indent="-571500" algn="just">
              <a:buFont typeface="Wingdings 3" charset="2"/>
              <a:buAutoNum type="romanLcParenBoth"/>
            </a:pPr>
            <a:r>
              <a:rPr lang="en-ZA" dirty="0">
                <a:latin typeface="Arial Narrow" panose="020B0606020202030204" pitchFamily="34" charset="0"/>
                <a:cs typeface="Arial" panose="020B0604020202020204" pitchFamily="34" charset="0"/>
              </a:rPr>
              <a:t>Jozini</a:t>
            </a:r>
          </a:p>
          <a:p>
            <a:pPr marL="571500" indent="-571500" algn="just">
              <a:buFont typeface="Wingdings 3" charset="2"/>
              <a:buAutoNum type="romanLcParenBoth"/>
            </a:pPr>
            <a:r>
              <a:rPr lang="en-ZA" dirty="0">
                <a:latin typeface="Arial Narrow" panose="020B0606020202030204" pitchFamily="34" charset="0"/>
                <a:cs typeface="Arial" panose="020B0604020202020204" pitchFamily="34" charset="0"/>
              </a:rPr>
              <a:t>Big Five False Bay</a:t>
            </a:r>
          </a:p>
          <a:p>
            <a:pPr marL="571500" indent="-571500" algn="just">
              <a:buFont typeface="Wingdings 3" charset="2"/>
              <a:buAutoNum type="romanLcParenBoth"/>
            </a:pPr>
            <a:r>
              <a:rPr lang="en-ZA" dirty="0">
                <a:latin typeface="Arial Narrow" panose="020B0606020202030204" pitchFamily="34" charset="0"/>
                <a:cs typeface="Arial" panose="020B0604020202020204" pitchFamily="34" charset="0"/>
              </a:rPr>
              <a:t>Mtubatuba</a:t>
            </a:r>
          </a:p>
          <a:p>
            <a:pPr marL="571500" indent="-571500" algn="just">
              <a:buFont typeface="Wingdings 3" charset="2"/>
              <a:buAutoNum type="romanLcParenBoth"/>
            </a:pPr>
            <a:r>
              <a:rPr lang="en-ZA" dirty="0">
                <a:latin typeface="Arial Narrow" panose="020B0606020202030204" pitchFamily="34" charset="0"/>
                <a:cs typeface="Arial" panose="020B0604020202020204" pitchFamily="34" charset="0"/>
              </a:rPr>
              <a:t>Umfolozi </a:t>
            </a:r>
          </a:p>
          <a:p>
            <a:pPr marL="571500" indent="-571500" algn="just">
              <a:buFont typeface="Wingdings 3" charset="2"/>
              <a:buAutoNum type="romanLcParenBoth"/>
            </a:pPr>
            <a:endParaRPr lang="en-ZA" dirty="0">
              <a:latin typeface="Arial" panose="020B0604020202020204" pitchFamily="34" charset="0"/>
              <a:cs typeface="Arial" panose="020B0604020202020204" pitchFamily="34" charset="0"/>
            </a:endParaRPr>
          </a:p>
        </p:txBody>
      </p:sp>
      <p:sp>
        <p:nvSpPr>
          <p:cNvPr id="11" name="Content Placeholder 5">
            <a:extLst>
              <a:ext uri="{FF2B5EF4-FFF2-40B4-BE49-F238E27FC236}">
                <a16:creationId xmlns:a16="http://schemas.microsoft.com/office/drawing/2014/main" id="{51278320-0A6C-43F5-B7B8-371211ABBDD3}"/>
              </a:ext>
            </a:extLst>
          </p:cNvPr>
          <p:cNvSpPr txBox="1">
            <a:spLocks/>
          </p:cNvSpPr>
          <p:nvPr/>
        </p:nvSpPr>
        <p:spPr>
          <a:xfrm>
            <a:off x="130929" y="53701"/>
            <a:ext cx="3068227" cy="584775"/>
          </a:xfrm>
          <a:prstGeom prst="rect">
            <a:avLst/>
          </a:prstGeom>
          <a:solidFill>
            <a:schemeClr val="bg1">
              <a:lumMod val="50000"/>
              <a:lumOff val="50000"/>
            </a:schemeClr>
          </a:solidFill>
          <a:ln>
            <a:solidFill>
              <a:schemeClr val="accent2"/>
            </a:solidFill>
          </a:ln>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ZA" sz="3200" b="1" dirty="0">
                <a:latin typeface="Arial Narrow" panose="020B0606020202030204" pitchFamily="34" charset="0"/>
                <a:cs typeface="Arial" panose="020B0604020202020204" pitchFamily="34" charset="0"/>
              </a:rPr>
              <a:t>Municipalities</a:t>
            </a:r>
          </a:p>
        </p:txBody>
      </p:sp>
      <p:pic>
        <p:nvPicPr>
          <p:cNvPr id="5" name="Picture 4">
            <a:extLst>
              <a:ext uri="{FF2B5EF4-FFF2-40B4-BE49-F238E27FC236}">
                <a16:creationId xmlns:a16="http://schemas.microsoft.com/office/drawing/2014/main" id="{ADFB9E24-EA3A-A4E6-273D-3D922A4C58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8472" y="0"/>
            <a:ext cx="5253528" cy="6804299"/>
          </a:xfrm>
          <a:prstGeom prst="rect">
            <a:avLst/>
          </a:prstGeom>
        </p:spPr>
      </p:pic>
    </p:spTree>
    <p:extLst>
      <p:ext uri="{BB962C8B-B14F-4D97-AF65-F5344CB8AC3E}">
        <p14:creationId xmlns:p14="http://schemas.microsoft.com/office/powerpoint/2010/main" val="39462495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910731" y="115930"/>
            <a:ext cx="8517539" cy="808304"/>
          </a:xfrm>
          <a:solidFill>
            <a:schemeClr val="tx2">
              <a:lumMod val="50000"/>
            </a:schemeClr>
          </a:solidFill>
          <a:ln>
            <a:solidFill>
              <a:schemeClr val="accent1"/>
            </a:solidFill>
          </a:ln>
        </p:spPr>
        <p:txBody>
          <a:bodyPr/>
          <a:lstStyle/>
          <a:p>
            <a:pPr algn="ctr"/>
            <a:r>
              <a:rPr lang="en-US" sz="2800" b="1" dirty="0">
                <a:solidFill>
                  <a:schemeClr val="tx1"/>
                </a:solidFill>
              </a:rPr>
              <a:t>B. Vision ,</a:t>
            </a:r>
            <a:r>
              <a:rPr lang="en-US" sz="2800" b="1" dirty="0">
                <a:solidFill>
                  <a:schemeClr val="tx1"/>
                </a:solidFill>
                <a:latin typeface="+mn-lt"/>
              </a:rPr>
              <a:t>Mission and Objective</a:t>
            </a:r>
            <a:endParaRPr lang="en-ZA" sz="2800" b="1" dirty="0">
              <a:solidFill>
                <a:schemeClr val="tx1"/>
              </a:solidFill>
              <a:latin typeface="+mn-lt"/>
            </a:endParaRP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2C630E9E-87C5-6023-3E8F-EFCB4C046D4C}"/>
              </a:ext>
            </a:extLst>
          </p:cNvPr>
          <p:cNvGraphicFramePr/>
          <p:nvPr>
            <p:extLst>
              <p:ext uri="{D42A27DB-BD31-4B8C-83A1-F6EECF244321}">
                <p14:modId xmlns:p14="http://schemas.microsoft.com/office/powerpoint/2010/main" val="3586848266"/>
              </p:ext>
            </p:extLst>
          </p:nvPr>
        </p:nvGraphicFramePr>
        <p:xfrm>
          <a:off x="1001261" y="1063416"/>
          <a:ext cx="9781757" cy="5561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74250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graphicEl>
                                              <a:dgm id="{280320EE-5D05-4D4B-9EBF-ED2BE9945296}"/>
                                            </p:graphicEl>
                                          </p:spTgt>
                                        </p:tgtEl>
                                        <p:attrNameLst>
                                          <p:attrName>style.visibility</p:attrName>
                                        </p:attrNameLst>
                                      </p:cBhvr>
                                      <p:to>
                                        <p:strVal val="visible"/>
                                      </p:to>
                                    </p:set>
                                    <p:animEffect transition="in" filter="barn(inVertical)">
                                      <p:cBhvr>
                                        <p:cTn id="7" dur="500"/>
                                        <p:tgtEl>
                                          <p:spTgt spid="3">
                                            <p:graphicEl>
                                              <a:dgm id="{280320EE-5D05-4D4B-9EBF-ED2BE994529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graphicEl>
                                              <a:dgm id="{F5145307-CC25-492D-A9C1-61267A25003D}"/>
                                            </p:graphicEl>
                                          </p:spTgt>
                                        </p:tgtEl>
                                        <p:attrNameLst>
                                          <p:attrName>style.visibility</p:attrName>
                                        </p:attrNameLst>
                                      </p:cBhvr>
                                      <p:to>
                                        <p:strVal val="visible"/>
                                      </p:to>
                                    </p:set>
                                    <p:animEffect transition="in" filter="barn(inVertical)">
                                      <p:cBhvr>
                                        <p:cTn id="12" dur="500"/>
                                        <p:tgtEl>
                                          <p:spTgt spid="3">
                                            <p:graphicEl>
                                              <a:dgm id="{F5145307-CC25-492D-A9C1-61267A25003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graphicEl>
                                              <a:dgm id="{187C72B5-4A7B-47B5-8EDE-D3A1005C52E6}"/>
                                            </p:graphicEl>
                                          </p:spTgt>
                                        </p:tgtEl>
                                        <p:attrNameLst>
                                          <p:attrName>style.visibility</p:attrName>
                                        </p:attrNameLst>
                                      </p:cBhvr>
                                      <p:to>
                                        <p:strVal val="visible"/>
                                      </p:to>
                                    </p:set>
                                    <p:animEffect transition="in" filter="barn(inVertical)">
                                      <p:cBhvr>
                                        <p:cTn id="17" dur="500"/>
                                        <p:tgtEl>
                                          <p:spTgt spid="3">
                                            <p:graphicEl>
                                              <a:dgm id="{187C72B5-4A7B-47B5-8EDE-D3A1005C52E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graphicEl>
                                              <a:dgm id="{1B7FAC7A-D48D-4C60-A01C-17C018A455A1}"/>
                                            </p:graphicEl>
                                          </p:spTgt>
                                        </p:tgtEl>
                                        <p:attrNameLst>
                                          <p:attrName>style.visibility</p:attrName>
                                        </p:attrNameLst>
                                      </p:cBhvr>
                                      <p:to>
                                        <p:strVal val="visible"/>
                                      </p:to>
                                    </p:set>
                                    <p:animEffect transition="in" filter="barn(inVertical)">
                                      <p:cBhvr>
                                        <p:cTn id="22" dur="500"/>
                                        <p:tgtEl>
                                          <p:spTgt spid="3">
                                            <p:graphicEl>
                                              <a:dgm id="{1B7FAC7A-D48D-4C60-A01C-17C018A455A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graphicEl>
                                              <a:dgm id="{CA3FDB7E-CC6B-40E2-8EA6-BD5235AE4F6B}"/>
                                            </p:graphicEl>
                                          </p:spTgt>
                                        </p:tgtEl>
                                        <p:attrNameLst>
                                          <p:attrName>style.visibility</p:attrName>
                                        </p:attrNameLst>
                                      </p:cBhvr>
                                      <p:to>
                                        <p:strVal val="visible"/>
                                      </p:to>
                                    </p:set>
                                    <p:animEffect transition="in" filter="barn(inVertical)">
                                      <p:cBhvr>
                                        <p:cTn id="27" dur="500"/>
                                        <p:tgtEl>
                                          <p:spTgt spid="3">
                                            <p:graphicEl>
                                              <a:dgm id="{CA3FDB7E-CC6B-40E2-8EA6-BD5235AE4F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graphicEl>
                                              <a:dgm id="{565F282C-E891-413C-B680-746CA730DA27}"/>
                                            </p:graphicEl>
                                          </p:spTgt>
                                        </p:tgtEl>
                                        <p:attrNameLst>
                                          <p:attrName>style.visibility</p:attrName>
                                        </p:attrNameLst>
                                      </p:cBhvr>
                                      <p:to>
                                        <p:strVal val="visible"/>
                                      </p:to>
                                    </p:set>
                                    <p:animEffect transition="in" filter="barn(inVertical)">
                                      <p:cBhvr>
                                        <p:cTn id="32" dur="500"/>
                                        <p:tgtEl>
                                          <p:spTgt spid="3">
                                            <p:graphicEl>
                                              <a:dgm id="{565F282C-E891-413C-B680-746CA730DA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910731" y="121582"/>
            <a:ext cx="8517539" cy="808304"/>
          </a:xfrm>
          <a:solidFill>
            <a:schemeClr val="tx2">
              <a:lumMod val="50000"/>
            </a:schemeClr>
          </a:solidFill>
          <a:ln>
            <a:solidFill>
              <a:schemeClr val="accent1"/>
            </a:solidFill>
          </a:ln>
        </p:spPr>
        <p:txBody>
          <a:bodyPr/>
          <a:lstStyle/>
          <a:p>
            <a:r>
              <a:rPr lang="de-DE" sz="2800" b="1" dirty="0">
                <a:solidFill>
                  <a:schemeClr val="tx1"/>
                </a:solidFill>
              </a:rPr>
              <a:t>C. PPPs in iSimangaliso Wetland Park</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2"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3"/>
              <a:extLst>
                <a:ext uri="{FF2B5EF4-FFF2-40B4-BE49-F238E27FC236}">
                  <a16:creationId xmlns:a16="http://schemas.microsoft.com/office/drawing/2014/main" id="{9AE07B35-F373-4186-97B8-16CDAE0A942B}"/>
                </a:ext>
              </a:extLst>
            </p:cNvPr>
            <p:cNvPicPr/>
            <p:nvPr/>
          </p:nvPicPr>
          <p:blipFill>
            <a:blip r:embed="rId4"/>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6"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7"/>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8"/>
          <a:stretch>
            <a:fillRect/>
          </a:stretch>
        </p:blipFill>
        <p:spPr>
          <a:xfrm>
            <a:off x="-3215" y="4444642"/>
            <a:ext cx="1533239" cy="1214797"/>
          </a:xfrm>
          <a:prstGeom prst="rect">
            <a:avLst/>
          </a:prstGeom>
        </p:spPr>
      </p:pic>
      <p:sp>
        <p:nvSpPr>
          <p:cNvPr id="4" name="TextBox 3">
            <a:extLst>
              <a:ext uri="{FF2B5EF4-FFF2-40B4-BE49-F238E27FC236}">
                <a16:creationId xmlns:a16="http://schemas.microsoft.com/office/drawing/2014/main" id="{1959F684-4C47-384C-BFE0-D0C97FF1C8BC}"/>
              </a:ext>
            </a:extLst>
          </p:cNvPr>
          <p:cNvSpPr txBox="1"/>
          <p:nvPr/>
        </p:nvSpPr>
        <p:spPr>
          <a:xfrm>
            <a:off x="1844431" y="1365389"/>
            <a:ext cx="9597293" cy="4893647"/>
          </a:xfrm>
          <a:prstGeom prst="rect">
            <a:avLst/>
          </a:prstGeom>
          <a:noFill/>
        </p:spPr>
        <p:txBody>
          <a:bodyPr wrap="square">
            <a:spAutoFit/>
          </a:bodyPr>
          <a:lstStyle/>
          <a:p>
            <a:pPr algn="ctr"/>
            <a:r>
              <a:rPr lang="en-US" sz="2400" b="1" i="1" dirty="0">
                <a:solidFill>
                  <a:schemeClr val="accent2">
                    <a:lumMod val="60000"/>
                    <a:lumOff val="40000"/>
                  </a:schemeClr>
                </a:solidFill>
              </a:rPr>
              <a:t>“To reduce the dependence on state funding and improving existing operational efficiencies.”</a:t>
            </a:r>
          </a:p>
          <a:p>
            <a:endParaRPr lang="en-US" sz="2400" dirty="0"/>
          </a:p>
          <a:p>
            <a:r>
              <a:rPr lang="en-US" sz="2400" dirty="0"/>
              <a:t>The National Treasury Regulation 16 to the </a:t>
            </a:r>
            <a:r>
              <a:rPr lang="en-US" sz="2400" dirty="0" err="1"/>
              <a:t>PFMA</a:t>
            </a:r>
            <a:r>
              <a:rPr lang="en-US" sz="2400" dirty="0"/>
              <a:t> defines a PPP:</a:t>
            </a:r>
          </a:p>
          <a:p>
            <a:endParaRPr lang="en-US" sz="2400" dirty="0"/>
          </a:p>
          <a:p>
            <a:pPr marL="342900" indent="-342900">
              <a:buFont typeface="Wingdings" panose="05000000000000000000" pitchFamily="2" charset="2"/>
              <a:buChar char="q"/>
            </a:pPr>
            <a:r>
              <a:rPr lang="en-US" sz="2400" dirty="0"/>
              <a:t>Contract where private party performs an institutional function and/or uses state property for commercial purposes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Private party assumes substantial financial, technical and operational risks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Private party receives a benefit (service tariff or user fees or both) from institution budget or public or both</a:t>
            </a:r>
          </a:p>
        </p:txBody>
      </p:sp>
    </p:spTree>
    <p:extLst>
      <p:ext uri="{BB962C8B-B14F-4D97-AF65-F5344CB8AC3E}">
        <p14:creationId xmlns:p14="http://schemas.microsoft.com/office/powerpoint/2010/main" val="3787202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910731" y="121582"/>
            <a:ext cx="8517539" cy="808304"/>
          </a:xfrm>
          <a:solidFill>
            <a:schemeClr val="tx2">
              <a:lumMod val="50000"/>
            </a:schemeClr>
          </a:solidFill>
          <a:ln>
            <a:solidFill>
              <a:schemeClr val="accent1"/>
            </a:solidFill>
          </a:ln>
        </p:spPr>
        <p:txBody>
          <a:bodyPr/>
          <a:lstStyle/>
          <a:p>
            <a:r>
              <a:rPr lang="de-DE" sz="2800" b="1" dirty="0">
                <a:solidFill>
                  <a:schemeClr val="tx1"/>
                </a:solidFill>
              </a:rPr>
              <a:t>C. PPPs in iSimangaliso Wetland Park</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2"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3"/>
              <a:extLst>
                <a:ext uri="{FF2B5EF4-FFF2-40B4-BE49-F238E27FC236}">
                  <a16:creationId xmlns:a16="http://schemas.microsoft.com/office/drawing/2014/main" id="{9AE07B35-F373-4186-97B8-16CDAE0A942B}"/>
                </a:ext>
              </a:extLst>
            </p:cNvPr>
            <p:cNvPicPr/>
            <p:nvPr/>
          </p:nvPicPr>
          <p:blipFill>
            <a:blip r:embed="rId4"/>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6"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7"/>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8"/>
          <a:stretch>
            <a:fillRect/>
          </a:stretch>
        </p:blipFill>
        <p:spPr>
          <a:xfrm>
            <a:off x="-3215" y="4444642"/>
            <a:ext cx="1533239" cy="1214797"/>
          </a:xfrm>
          <a:prstGeom prst="rect">
            <a:avLst/>
          </a:prstGeom>
        </p:spPr>
      </p:pic>
      <p:sp>
        <p:nvSpPr>
          <p:cNvPr id="4" name="TextBox 3">
            <a:extLst>
              <a:ext uri="{FF2B5EF4-FFF2-40B4-BE49-F238E27FC236}">
                <a16:creationId xmlns:a16="http://schemas.microsoft.com/office/drawing/2014/main" id="{1959F684-4C47-384C-BFE0-D0C97FF1C8BC}"/>
              </a:ext>
            </a:extLst>
          </p:cNvPr>
          <p:cNvSpPr txBox="1"/>
          <p:nvPr/>
        </p:nvSpPr>
        <p:spPr>
          <a:xfrm>
            <a:off x="1844431" y="1365389"/>
            <a:ext cx="10025516" cy="4841903"/>
          </a:xfrm>
          <a:prstGeom prst="rect">
            <a:avLst/>
          </a:prstGeom>
          <a:noFill/>
        </p:spPr>
        <p:txBody>
          <a:bodyPr wrap="square">
            <a:spAutoFit/>
          </a:bodyPr>
          <a:lstStyle/>
          <a:p>
            <a:pPr marR="0" lvl="0" fontAlgn="auto">
              <a:lnSpc>
                <a:spcPct val="250000"/>
              </a:lnSpc>
              <a:spcBef>
                <a:spcPct val="20000"/>
              </a:spcBef>
              <a:spcAft>
                <a:spcPts val="0"/>
              </a:spcAft>
              <a:buClrTx/>
              <a:buSzTx/>
              <a:tabLst/>
              <a:defRPr/>
            </a:pPr>
            <a:r>
              <a:rPr lang="en-GB" sz="2400" dirty="0"/>
              <a:t>PPP framework includes:</a:t>
            </a:r>
          </a:p>
          <a:p>
            <a:pPr marR="0" lvl="1" indent="-457200" fontAlgn="auto">
              <a:lnSpc>
                <a:spcPct val="250000"/>
              </a:lnSpc>
              <a:spcBef>
                <a:spcPct val="20000"/>
              </a:spcBef>
              <a:spcAft>
                <a:spcPts val="0"/>
              </a:spcAft>
              <a:buClrTx/>
              <a:buSzTx/>
              <a:buFont typeface="+mj-lt"/>
              <a:buAutoNum type="alphaUcPeriod"/>
              <a:tabLst/>
              <a:defRPr/>
            </a:pPr>
            <a:r>
              <a:rPr lang="en-GB" sz="2400" dirty="0"/>
              <a:t>risk transfer from state to private sector</a:t>
            </a:r>
          </a:p>
          <a:p>
            <a:pPr marR="0" lvl="1" indent="-457200" fontAlgn="auto">
              <a:lnSpc>
                <a:spcPct val="250000"/>
              </a:lnSpc>
              <a:spcBef>
                <a:spcPct val="20000"/>
              </a:spcBef>
              <a:spcAft>
                <a:spcPts val="0"/>
              </a:spcAft>
              <a:buClrTx/>
              <a:buSzTx/>
              <a:buFont typeface="+mj-lt"/>
              <a:buAutoNum type="alphaUcPeriod"/>
              <a:tabLst/>
              <a:defRPr/>
            </a:pPr>
            <a:r>
              <a:rPr lang="en-GB" sz="2400" dirty="0"/>
              <a:t>Guaranteed income stream to the state</a:t>
            </a:r>
          </a:p>
          <a:p>
            <a:pPr marR="0" lvl="1" indent="-457200" fontAlgn="auto">
              <a:lnSpc>
                <a:spcPct val="250000"/>
              </a:lnSpc>
              <a:spcBef>
                <a:spcPct val="20000"/>
              </a:spcBef>
              <a:spcAft>
                <a:spcPts val="0"/>
              </a:spcAft>
              <a:buClrTx/>
              <a:buSzTx/>
              <a:buFont typeface="+mj-lt"/>
              <a:buAutoNum type="alphaUcPeriod"/>
              <a:tabLst/>
              <a:defRPr/>
            </a:pPr>
            <a:r>
              <a:rPr lang="en-GB" sz="2400" dirty="0"/>
              <a:t>Community benefits</a:t>
            </a:r>
          </a:p>
          <a:p>
            <a:pPr marR="0" lvl="1" indent="-457200" fontAlgn="auto">
              <a:lnSpc>
                <a:spcPct val="250000"/>
              </a:lnSpc>
              <a:spcBef>
                <a:spcPct val="20000"/>
              </a:spcBef>
              <a:spcAft>
                <a:spcPts val="0"/>
              </a:spcAft>
              <a:buClrTx/>
              <a:buSzTx/>
              <a:buFont typeface="+mj-lt"/>
              <a:buAutoNum type="alphaUcPeriod"/>
              <a:tabLst/>
              <a:defRPr/>
            </a:pPr>
            <a:r>
              <a:rPr lang="en-GB" sz="2400" dirty="0"/>
              <a:t>Environmental practice</a:t>
            </a:r>
          </a:p>
        </p:txBody>
      </p:sp>
    </p:spTree>
    <p:extLst>
      <p:ext uri="{BB962C8B-B14F-4D97-AF65-F5344CB8AC3E}">
        <p14:creationId xmlns:p14="http://schemas.microsoft.com/office/powerpoint/2010/main" val="1876699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3CF2-1842-4699-AE60-88E37D1E9E0D}"/>
              </a:ext>
            </a:extLst>
          </p:cNvPr>
          <p:cNvSpPr>
            <a:spLocks noGrp="1"/>
          </p:cNvSpPr>
          <p:nvPr>
            <p:ph type="title"/>
          </p:nvPr>
        </p:nvSpPr>
        <p:spPr>
          <a:xfrm>
            <a:off x="645132" y="166488"/>
            <a:ext cx="9404723" cy="886225"/>
          </a:xfrm>
          <a:solidFill>
            <a:schemeClr val="bg1">
              <a:lumMod val="50000"/>
              <a:lumOff val="50000"/>
            </a:schemeClr>
          </a:solidFill>
          <a:ln>
            <a:solidFill>
              <a:schemeClr val="accent1"/>
            </a:solidFill>
          </a:ln>
        </p:spPr>
        <p:txBody>
          <a:bodyPr/>
          <a:lstStyle/>
          <a:p>
            <a:r>
              <a:rPr lang="en-US" sz="4000" b="1" dirty="0"/>
              <a:t>STRATEGY: COMMERCIALIZATION</a:t>
            </a:r>
            <a:endParaRPr lang="en-ZA" sz="4000" b="1" dirty="0"/>
          </a:p>
        </p:txBody>
      </p:sp>
      <p:sp>
        <p:nvSpPr>
          <p:cNvPr id="3" name="Content Placeholder 2">
            <a:extLst>
              <a:ext uri="{FF2B5EF4-FFF2-40B4-BE49-F238E27FC236}">
                <a16:creationId xmlns:a16="http://schemas.microsoft.com/office/drawing/2014/main" id="{DF9762B9-E376-49DB-9702-648D2C0546D1}"/>
              </a:ext>
            </a:extLst>
          </p:cNvPr>
          <p:cNvSpPr>
            <a:spLocks noGrp="1"/>
          </p:cNvSpPr>
          <p:nvPr>
            <p:ph idx="1"/>
          </p:nvPr>
        </p:nvSpPr>
        <p:spPr>
          <a:xfrm>
            <a:off x="645132" y="1222076"/>
            <a:ext cx="11140468" cy="5469436"/>
          </a:xfrm>
          <a:ln>
            <a:solidFill>
              <a:schemeClr val="accent1"/>
            </a:solidFill>
          </a:ln>
        </p:spPr>
        <p:txBody>
          <a:bodyPr>
            <a:normAutofit fontScale="92500" lnSpcReduction="10000"/>
          </a:bodyPr>
          <a:lstStyle/>
          <a:p>
            <a:pPr>
              <a:lnSpc>
                <a:spcPct val="110000"/>
              </a:lnSpc>
              <a:buFont typeface="Wingdings" panose="05000000000000000000" pitchFamily="2" charset="2"/>
              <a:buChar char="q"/>
            </a:pPr>
            <a:r>
              <a:rPr lang="en-US" sz="2800" dirty="0"/>
              <a:t>Objectives that guide the </a:t>
            </a:r>
            <a:r>
              <a:rPr lang="en-US" sz="2800" dirty="0" err="1"/>
              <a:t>iSimangaliso’s</a:t>
            </a:r>
            <a:r>
              <a:rPr lang="en-US" sz="2800" dirty="0"/>
              <a:t> commercialization strategy include:</a:t>
            </a:r>
          </a:p>
          <a:p>
            <a:pPr marL="0" indent="0">
              <a:lnSpc>
                <a:spcPct val="110000"/>
              </a:lnSpc>
              <a:buNone/>
            </a:pPr>
            <a:endParaRPr lang="en-US" sz="2800" dirty="0"/>
          </a:p>
          <a:p>
            <a:pPr marL="857250" lvl="1" indent="-457200">
              <a:lnSpc>
                <a:spcPct val="110000"/>
              </a:lnSpc>
              <a:buFont typeface="Wingdings" panose="05000000000000000000" pitchFamily="2" charset="2"/>
              <a:buChar char="v"/>
            </a:pPr>
            <a:r>
              <a:rPr lang="en-US" sz="2600" dirty="0"/>
              <a:t>Revenue generation for the institution </a:t>
            </a:r>
          </a:p>
          <a:p>
            <a:pPr marL="857250" lvl="1" indent="-457200">
              <a:lnSpc>
                <a:spcPct val="110000"/>
              </a:lnSpc>
              <a:buFont typeface="Wingdings" panose="05000000000000000000" pitchFamily="2" charset="2"/>
              <a:buChar char="v"/>
            </a:pPr>
            <a:r>
              <a:rPr lang="en-US" sz="2600" dirty="0"/>
              <a:t>Loss minimization or savings on existing operations </a:t>
            </a:r>
          </a:p>
          <a:p>
            <a:pPr marL="857250" lvl="1" indent="-457200">
              <a:lnSpc>
                <a:spcPct val="110000"/>
              </a:lnSpc>
              <a:buFont typeface="Wingdings" panose="05000000000000000000" pitchFamily="2" charset="2"/>
              <a:buChar char="v"/>
            </a:pPr>
            <a:r>
              <a:rPr lang="en-US" sz="2600" dirty="0"/>
              <a:t>Optimal utilization of under-performing assets </a:t>
            </a:r>
          </a:p>
          <a:p>
            <a:pPr lvl="1">
              <a:lnSpc>
                <a:spcPct val="110000"/>
              </a:lnSpc>
              <a:buFont typeface="Wingdings" panose="05000000000000000000" pitchFamily="2" charset="2"/>
              <a:buChar char="v"/>
            </a:pPr>
            <a:r>
              <a:rPr lang="en-US" sz="2600" dirty="0"/>
              <a:t>Job creation </a:t>
            </a:r>
          </a:p>
          <a:p>
            <a:pPr lvl="1">
              <a:lnSpc>
                <a:spcPct val="110000"/>
              </a:lnSpc>
              <a:buFont typeface="Wingdings" panose="05000000000000000000" pitchFamily="2" charset="2"/>
              <a:buChar char="v"/>
            </a:pPr>
            <a:r>
              <a:rPr lang="en-US" sz="2600" dirty="0"/>
              <a:t>BEE/ Transformational goals. </a:t>
            </a:r>
          </a:p>
          <a:p>
            <a:pPr lvl="1">
              <a:lnSpc>
                <a:spcPct val="110000"/>
              </a:lnSpc>
              <a:buFont typeface="Wingdings" panose="05000000000000000000" pitchFamily="2" charset="2"/>
              <a:buChar char="v"/>
            </a:pPr>
            <a:r>
              <a:rPr lang="en-US" sz="2600" dirty="0"/>
              <a:t>Infrastructure upgrades </a:t>
            </a:r>
          </a:p>
          <a:p>
            <a:pPr lvl="1">
              <a:lnSpc>
                <a:spcPct val="110000"/>
              </a:lnSpc>
              <a:buFont typeface="Wingdings" panose="05000000000000000000" pitchFamily="2" charset="2"/>
              <a:buChar char="v"/>
            </a:pPr>
            <a:r>
              <a:rPr lang="en-US" sz="2600" dirty="0"/>
              <a:t>Tourism promotion </a:t>
            </a:r>
          </a:p>
          <a:p>
            <a:pPr lvl="1">
              <a:lnSpc>
                <a:spcPct val="110000"/>
              </a:lnSpc>
              <a:buFont typeface="Wingdings" panose="05000000000000000000" pitchFamily="2" charset="2"/>
              <a:buChar char="v"/>
            </a:pPr>
            <a:r>
              <a:rPr lang="en-US" sz="2600" dirty="0"/>
              <a:t>Further biodiversity protection and conservation </a:t>
            </a:r>
          </a:p>
          <a:p>
            <a:pPr>
              <a:buFont typeface="Wingdings" panose="05000000000000000000" pitchFamily="2" charset="2"/>
              <a:buChar char="q"/>
            </a:pPr>
            <a:endParaRPr lang="en-US" sz="2800" dirty="0"/>
          </a:p>
          <a:p>
            <a:pPr>
              <a:buFont typeface="Wingdings" panose="05000000000000000000" pitchFamily="2" charset="2"/>
              <a:buChar char="q"/>
            </a:pPr>
            <a:endParaRPr lang="en-US" dirty="0"/>
          </a:p>
          <a:p>
            <a:pPr>
              <a:buFont typeface="Wingdings" panose="05000000000000000000" pitchFamily="2" charset="2"/>
              <a:buChar char="q"/>
            </a:pPr>
            <a:endParaRPr lang="en-ZA" dirty="0"/>
          </a:p>
        </p:txBody>
      </p:sp>
      <p:sp>
        <p:nvSpPr>
          <p:cNvPr id="4" name="Slide Number Placeholder 3">
            <a:extLst>
              <a:ext uri="{FF2B5EF4-FFF2-40B4-BE49-F238E27FC236}">
                <a16:creationId xmlns:a16="http://schemas.microsoft.com/office/drawing/2014/main" id="{A9FDF00C-AAE9-4BEE-B289-85DF20F331F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25210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899249" y="194468"/>
            <a:ext cx="8337401" cy="747713"/>
          </a:xfrm>
          <a:solidFill>
            <a:schemeClr val="bg1">
              <a:lumMod val="50000"/>
              <a:lumOff val="50000"/>
            </a:schemeClr>
          </a:solidFill>
          <a:ln>
            <a:solidFill>
              <a:schemeClr val="accent2"/>
            </a:solidFill>
          </a:ln>
        </p:spPr>
        <p:txBody>
          <a:bodyPr/>
          <a:lstStyle/>
          <a:p>
            <a:r>
              <a:rPr lang="en-US" sz="3600" b="1" dirty="0">
                <a:solidFill>
                  <a:schemeClr val="tx1"/>
                </a:solidFill>
              </a:rPr>
              <a:t>EXISTING TOURISM ACTIVITIES</a:t>
            </a:r>
            <a:endParaRPr lang="en-ZA" sz="3600" b="1" dirty="0">
              <a:solidFill>
                <a:schemeClr val="tx1"/>
              </a:solidFill>
            </a:endParaRP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2"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3"/>
              <a:extLst>
                <a:ext uri="{FF2B5EF4-FFF2-40B4-BE49-F238E27FC236}">
                  <a16:creationId xmlns:a16="http://schemas.microsoft.com/office/drawing/2014/main" id="{9AE07B35-F373-4186-97B8-16CDAE0A942B}"/>
                </a:ext>
              </a:extLst>
            </p:cNvPr>
            <p:cNvPicPr/>
            <p:nvPr/>
          </p:nvPicPr>
          <p:blipFill>
            <a:blip r:embed="rId4"/>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6"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7"/>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8"/>
          <a:stretch>
            <a:fillRect/>
          </a:stretch>
        </p:blipFill>
        <p:spPr>
          <a:xfrm>
            <a:off x="-3215" y="4444642"/>
            <a:ext cx="1533239" cy="1214797"/>
          </a:xfrm>
          <a:prstGeom prst="rect">
            <a:avLst/>
          </a:prstGeom>
        </p:spPr>
      </p:pic>
      <p:sp>
        <p:nvSpPr>
          <p:cNvPr id="80" name="Content Placeholder 78">
            <a:extLst>
              <a:ext uri="{FF2B5EF4-FFF2-40B4-BE49-F238E27FC236}">
                <a16:creationId xmlns:a16="http://schemas.microsoft.com/office/drawing/2014/main" id="{46BA8D5A-AB1E-4396-893D-28D636306C45}"/>
              </a:ext>
            </a:extLst>
          </p:cNvPr>
          <p:cNvSpPr txBox="1">
            <a:spLocks/>
          </p:cNvSpPr>
          <p:nvPr/>
        </p:nvSpPr>
        <p:spPr>
          <a:xfrm>
            <a:off x="1721353" y="1877892"/>
            <a:ext cx="9788775" cy="4765915"/>
          </a:xfrm>
          <a:prstGeom prst="rect">
            <a:avLst/>
          </a:prstGeom>
          <a:ln>
            <a:solidFill>
              <a:schemeClr val="accent2"/>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200"/>
              </a:spcBef>
              <a:spcAft>
                <a:spcPts val="1200"/>
              </a:spcAft>
              <a:buClr>
                <a:srgbClr val="1E5155">
                  <a:lumMod val="40000"/>
                  <a:lumOff val="60000"/>
                </a:srgbClr>
              </a:buClr>
              <a:buSzPct val="80000"/>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3" name="Picture 2">
            <a:extLst>
              <a:ext uri="{FF2B5EF4-FFF2-40B4-BE49-F238E27FC236}">
                <a16:creationId xmlns:a16="http://schemas.microsoft.com/office/drawing/2014/main" id="{42451C7E-4298-CC77-2FE6-0A73E0FC237F}"/>
              </a:ext>
            </a:extLst>
          </p:cNvPr>
          <p:cNvPicPr>
            <a:picLocks noChangeAspect="1"/>
          </p:cNvPicPr>
          <p:nvPr/>
        </p:nvPicPr>
        <p:blipFill>
          <a:blip r:embed="rId9"/>
          <a:stretch>
            <a:fillRect/>
          </a:stretch>
        </p:blipFill>
        <p:spPr>
          <a:xfrm>
            <a:off x="1721353" y="1191103"/>
            <a:ext cx="10296476" cy="5372101"/>
          </a:xfrm>
          <a:prstGeom prst="rect">
            <a:avLst/>
          </a:prstGeom>
        </p:spPr>
      </p:pic>
    </p:spTree>
    <p:extLst>
      <p:ext uri="{BB962C8B-B14F-4D97-AF65-F5344CB8AC3E}">
        <p14:creationId xmlns:p14="http://schemas.microsoft.com/office/powerpoint/2010/main" val="3518003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Widescreen</PresentationFormat>
  <Paragraphs>251</Paragraphs>
  <Slides>18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Arial Narrow</vt:lpstr>
      <vt:lpstr>Calibri</vt:lpstr>
      <vt:lpstr>Century Gothic</vt:lpstr>
      <vt:lpstr>Symbol</vt:lpstr>
      <vt:lpstr>Times New Roman</vt:lpstr>
      <vt:lpstr>Wingdings</vt:lpstr>
      <vt:lpstr>Wingdings 3</vt:lpstr>
      <vt:lpstr>Ion</vt:lpstr>
      <vt:lpstr>1_Ion</vt:lpstr>
      <vt:lpstr>PowerPoint Presentation</vt:lpstr>
      <vt:lpstr>CONTENTS</vt:lpstr>
      <vt:lpstr>A BRIEF BACKGROUND</vt:lpstr>
      <vt:lpstr>PowerPoint Presentation</vt:lpstr>
      <vt:lpstr>B. Vision ,Mission and Objective</vt:lpstr>
      <vt:lpstr>C. PPPs in iSimangaliso Wetland Park</vt:lpstr>
      <vt:lpstr>C. PPPs in iSimangaliso Wetland Park</vt:lpstr>
      <vt:lpstr>STRATEGY: COMMERCIALIZATION</vt:lpstr>
      <vt:lpstr>EXISTING TOURISM ACTIVITIES</vt:lpstr>
      <vt:lpstr>E. Overview of the Tourism Activities </vt:lpstr>
      <vt:lpstr>F. DESCRIPTION OF ACTIVITIES</vt:lpstr>
      <vt:lpstr>PowerPoint Presentation</vt:lpstr>
      <vt:lpstr>TIME TABLE</vt:lpstr>
      <vt:lpstr>Evaluation Criteria </vt:lpstr>
      <vt:lpstr>Envelope 1</vt:lpstr>
      <vt:lpstr>If the Bidder meet the minimum threshold for Functionality, envelope 2 will be opened.  The Preferential Procurement Policy Framework Act, 2000 (PPPFA) and PPPFA regulations, 2022 wherein will apply with an 80/20 split between the PPP Fee Offer and the Bidder’s existing B-BBEE rating respectively.   The PPP Fee Offer and the Bidder’s proposed B-BBEE proposal are scored out of a total 100 points. The following table outlines the final score weightings:   </vt:lpstr>
      <vt:lpstr>Envelope 1: PPP offer &amp; BBBEE Proposal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Basil</dc:creator>
  <cp:lastModifiedBy>Bheki Mabika</cp:lastModifiedBy>
  <cp:revision>90</cp:revision>
  <dcterms:created xsi:type="dcterms:W3CDTF">2020-10-28T15:33:15Z</dcterms:created>
  <dcterms:modified xsi:type="dcterms:W3CDTF">2025-04-23T08:43:39Z</dcterms:modified>
</cp:coreProperties>
</file>