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60" r:id="rId1"/>
    <p:sldMasterId id="2147483678" r:id="rId2"/>
  </p:sldMasterIdLst>
  <p:notesMasterIdLst>
    <p:notesMasterId r:id="rId28"/>
  </p:notesMasterIdLst>
  <p:sldIdLst>
    <p:sldId id="329" r:id="rId3"/>
    <p:sldId id="716" r:id="rId4"/>
    <p:sldId id="717" r:id="rId5"/>
    <p:sldId id="737" r:id="rId6"/>
    <p:sldId id="754" r:id="rId7"/>
    <p:sldId id="738" r:id="rId8"/>
    <p:sldId id="718" r:id="rId9"/>
    <p:sldId id="739" r:id="rId10"/>
    <p:sldId id="330" r:id="rId11"/>
    <p:sldId id="734" r:id="rId12"/>
    <p:sldId id="740" r:id="rId13"/>
    <p:sldId id="742" r:id="rId14"/>
    <p:sldId id="743" r:id="rId15"/>
    <p:sldId id="741" r:id="rId16"/>
    <p:sldId id="744" r:id="rId17"/>
    <p:sldId id="755" r:id="rId18"/>
    <p:sldId id="745" r:id="rId19"/>
    <p:sldId id="746" r:id="rId20"/>
    <p:sldId id="747" r:id="rId21"/>
    <p:sldId id="748" r:id="rId22"/>
    <p:sldId id="749" r:id="rId23"/>
    <p:sldId id="750" r:id="rId24"/>
    <p:sldId id="752" r:id="rId25"/>
    <p:sldId id="753" r:id="rId26"/>
    <p:sldId id="261"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B56576-1853-4AD4-823D-8DD30B3404F3}">
          <p14:sldIdLst>
            <p14:sldId id="329"/>
            <p14:sldId id="716"/>
            <p14:sldId id="717"/>
            <p14:sldId id="737"/>
            <p14:sldId id="754"/>
            <p14:sldId id="738"/>
            <p14:sldId id="718"/>
            <p14:sldId id="739"/>
            <p14:sldId id="330"/>
            <p14:sldId id="734"/>
            <p14:sldId id="740"/>
            <p14:sldId id="742"/>
            <p14:sldId id="743"/>
            <p14:sldId id="741"/>
            <p14:sldId id="744"/>
            <p14:sldId id="755"/>
            <p14:sldId id="745"/>
            <p14:sldId id="746"/>
            <p14:sldId id="747"/>
            <p14:sldId id="748"/>
            <p14:sldId id="749"/>
            <p14:sldId id="750"/>
            <p14:sldId id="752"/>
            <p14:sldId id="753"/>
            <p14:sldId id="261"/>
          </p14:sldIdLst>
        </p14:section>
        <p14:section name="Untitled Section" id="{AE69C9E4-0120-4C98-8008-4FE5766ACC5D}">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vin Pillay" initials="PP" lastIdx="4" clrIdx="0">
    <p:extLst>
      <p:ext uri="{19B8F6BF-5375-455C-9EA6-DF929625EA0E}">
        <p15:presenceInfo xmlns:p15="http://schemas.microsoft.com/office/powerpoint/2012/main" userId="S-1-5-21-1123561945-790525478-725345543-1647" providerId="AD"/>
      </p:ext>
    </p:extLst>
  </p:cmAuthor>
  <p:cmAuthor id="2" name="Jabulani Ngubane" initials="JN" lastIdx="1" clrIdx="1">
    <p:extLst>
      <p:ext uri="{19B8F6BF-5375-455C-9EA6-DF929625EA0E}">
        <p15:presenceInfo xmlns:p15="http://schemas.microsoft.com/office/powerpoint/2012/main" userId="S-1-5-21-3915157529-123335890-4247012418-2670" providerId="AD"/>
      </p:ext>
    </p:extLst>
  </p:cmAuthor>
  <p:cmAuthor id="3" name="Edward" initials="E" lastIdx="2" clrIdx="2">
    <p:extLst>
      <p:ext uri="{19B8F6BF-5375-455C-9EA6-DF929625EA0E}">
        <p15:presenceInfo xmlns:p15="http://schemas.microsoft.com/office/powerpoint/2012/main" userId="8480b3208505e7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65" autoAdjust="0"/>
  </p:normalViewPr>
  <p:slideViewPr>
    <p:cSldViewPr snapToGrid="0">
      <p:cViewPr varScale="1">
        <p:scale>
          <a:sx n="70" d="100"/>
          <a:sy n="70" d="100"/>
        </p:scale>
        <p:origin x="536" y="40"/>
      </p:cViewPr>
      <p:guideLst/>
    </p:cSldViewPr>
  </p:slideViewPr>
  <p:notesTextViewPr>
    <p:cViewPr>
      <p:scale>
        <a:sx n="1" d="1"/>
        <a:sy n="1" d="1"/>
      </p:scale>
      <p:origin x="0" y="0"/>
    </p:cViewPr>
  </p:notesTextViewPr>
  <p:sorterViewPr>
    <p:cViewPr varScale="1">
      <p:scale>
        <a:sx n="100" d="100"/>
        <a:sy n="100" d="100"/>
      </p:scale>
      <p:origin x="0" y="-38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eki Mabika" userId="6dfa0315-de94-4554-bf78-cf54a9496b88" providerId="ADAL" clId="{62CFBF05-77D0-44FB-8ED6-3CBEC54F907E}"/>
    <pc:docChg chg="modSld">
      <pc:chgData name="Bheki Mabika" userId="6dfa0315-de94-4554-bf78-cf54a9496b88" providerId="ADAL" clId="{62CFBF05-77D0-44FB-8ED6-3CBEC54F907E}" dt="2025-05-08T10:38:17.647" v="7" actId="20577"/>
      <pc:docMkLst>
        <pc:docMk/>
      </pc:docMkLst>
      <pc:sldChg chg="modSp mod">
        <pc:chgData name="Bheki Mabika" userId="6dfa0315-de94-4554-bf78-cf54a9496b88" providerId="ADAL" clId="{62CFBF05-77D0-44FB-8ED6-3CBEC54F907E}" dt="2025-05-08T10:38:17.647" v="7" actId="20577"/>
        <pc:sldMkLst>
          <pc:docMk/>
          <pc:sldMk cId="2423307043" sldId="742"/>
        </pc:sldMkLst>
        <pc:graphicFrameChg chg="modGraphic">
          <ac:chgData name="Bheki Mabika" userId="6dfa0315-de94-4554-bf78-cf54a9496b88" providerId="ADAL" clId="{62CFBF05-77D0-44FB-8ED6-3CBEC54F907E}" dt="2025-05-08T10:38:17.647" v="7" actId="20577"/>
          <ac:graphicFrameMkLst>
            <pc:docMk/>
            <pc:sldMk cId="2423307043" sldId="742"/>
            <ac:graphicFrameMk id="5" creationId="{4A66DB36-D2ED-4CE9-BD3D-020D9444860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D2BD0B-6634-45E9-BD32-62EBE3ECCB75}" type="doc">
      <dgm:prSet loTypeId="urn:microsoft.com/office/officeart/2005/8/layout/list1" loCatId="list" qsTypeId="urn:microsoft.com/office/officeart/2005/8/quickstyle/simple1" qsCatId="simple" csTypeId="urn:microsoft.com/office/officeart/2005/8/colors/accent1_2" csCatId="accent1" phldr="1"/>
      <dgm:spPr/>
    </dgm:pt>
    <dgm:pt modelId="{0AE2254D-50C9-4BDA-ADEC-B66CDE6DEE87}">
      <dgm:prSet phldrT="[Text]"/>
      <dgm:spPr/>
      <dgm:t>
        <a:bodyPr/>
        <a:lstStyle/>
        <a:p>
          <a:r>
            <a:rPr lang="en-ZA" dirty="0"/>
            <a:t>Vision</a:t>
          </a:r>
        </a:p>
      </dgm:t>
    </dgm:pt>
    <dgm:pt modelId="{39921677-E4F2-4109-BBB5-B654AE9AC601}" type="parTrans" cxnId="{A1557E38-B9D7-4403-8FCF-F52C608B7534}">
      <dgm:prSet/>
      <dgm:spPr/>
      <dgm:t>
        <a:bodyPr/>
        <a:lstStyle/>
        <a:p>
          <a:endParaRPr lang="en-ZA"/>
        </a:p>
      </dgm:t>
    </dgm:pt>
    <dgm:pt modelId="{E7A01F2E-C19F-4F02-97DF-3F6F23F06D41}" type="sibTrans" cxnId="{A1557E38-B9D7-4403-8FCF-F52C608B7534}">
      <dgm:prSet/>
      <dgm:spPr/>
      <dgm:t>
        <a:bodyPr/>
        <a:lstStyle/>
        <a:p>
          <a:endParaRPr lang="en-ZA"/>
        </a:p>
      </dgm:t>
    </dgm:pt>
    <dgm:pt modelId="{9378A5F4-346B-440F-B57E-6BF070DCFD15}">
      <dgm:prSet phldrT="[Text]"/>
      <dgm:spPr/>
      <dgm:t>
        <a:bodyPr/>
        <a:lstStyle/>
        <a:p>
          <a:r>
            <a:rPr lang="en-ZA" dirty="0"/>
            <a:t>Mission</a:t>
          </a:r>
        </a:p>
      </dgm:t>
    </dgm:pt>
    <dgm:pt modelId="{EB9159F4-EED6-48B0-A35E-73E7C533651C}" type="parTrans" cxnId="{ACC4F318-F8E2-4207-BA0A-910C718B4449}">
      <dgm:prSet/>
      <dgm:spPr/>
      <dgm:t>
        <a:bodyPr/>
        <a:lstStyle/>
        <a:p>
          <a:endParaRPr lang="en-ZA"/>
        </a:p>
      </dgm:t>
    </dgm:pt>
    <dgm:pt modelId="{2D7EDCE7-0819-48E1-9F9E-D0DF6A7E55C8}" type="sibTrans" cxnId="{ACC4F318-F8E2-4207-BA0A-910C718B4449}">
      <dgm:prSet/>
      <dgm:spPr/>
      <dgm:t>
        <a:bodyPr/>
        <a:lstStyle/>
        <a:p>
          <a:endParaRPr lang="en-ZA"/>
        </a:p>
      </dgm:t>
    </dgm:pt>
    <dgm:pt modelId="{61B349EB-B695-4A5D-B248-9F2E54A26E8D}">
      <dgm:prSet phldrT="[Text]"/>
      <dgm:spPr/>
      <dgm:t>
        <a:bodyPr/>
        <a:lstStyle/>
        <a:p>
          <a:r>
            <a:rPr lang="en-ZA" dirty="0"/>
            <a:t>Objective</a:t>
          </a:r>
        </a:p>
      </dgm:t>
    </dgm:pt>
    <dgm:pt modelId="{4713CF9F-289D-43C2-BDA0-70A753D91E69}" type="parTrans" cxnId="{75A00C13-F790-4884-92A5-AEADBA49ED79}">
      <dgm:prSet/>
      <dgm:spPr/>
      <dgm:t>
        <a:bodyPr/>
        <a:lstStyle/>
        <a:p>
          <a:endParaRPr lang="en-ZA"/>
        </a:p>
      </dgm:t>
    </dgm:pt>
    <dgm:pt modelId="{3B2ED1A3-46F8-4ED6-AFA7-A5274651A6B5}" type="sibTrans" cxnId="{75A00C13-F790-4884-92A5-AEADBA49ED79}">
      <dgm:prSet/>
      <dgm:spPr/>
      <dgm:t>
        <a:bodyPr/>
        <a:lstStyle/>
        <a:p>
          <a:endParaRPr lang="en-ZA"/>
        </a:p>
      </dgm:t>
    </dgm:pt>
    <dgm:pt modelId="{3904719F-5383-42F9-AE85-8AB1936D7ED4}">
      <dgm:prSet/>
      <dgm:spPr/>
      <dgm:t>
        <a:bodyPr/>
        <a:lstStyle/>
        <a:p>
          <a:r>
            <a:rPr lang="en-GB" dirty="0"/>
            <a:t>To protect, conserve, and present the Park</a:t>
          </a:r>
          <a:endParaRPr lang="en-ZA" dirty="0"/>
        </a:p>
      </dgm:t>
    </dgm:pt>
    <dgm:pt modelId="{31633C93-0449-4929-83A8-954156394B5B}" type="parTrans" cxnId="{30B0DE3B-12E5-491F-BC11-1C3896AE0F09}">
      <dgm:prSet/>
      <dgm:spPr/>
      <dgm:t>
        <a:bodyPr/>
        <a:lstStyle/>
        <a:p>
          <a:endParaRPr lang="en-ZA"/>
        </a:p>
      </dgm:t>
    </dgm:pt>
    <dgm:pt modelId="{F4DF24E9-420C-4A1E-8E3A-E32FC3C71E67}" type="sibTrans" cxnId="{30B0DE3B-12E5-491F-BC11-1C3896AE0F09}">
      <dgm:prSet/>
      <dgm:spPr/>
      <dgm:t>
        <a:bodyPr/>
        <a:lstStyle/>
        <a:p>
          <a:endParaRPr lang="en-ZA"/>
        </a:p>
      </dgm:t>
    </dgm:pt>
    <dgm:pt modelId="{5F077A0E-B5CF-40BA-8E63-0F73788E319A}">
      <dgm:prSet/>
      <dgm:spPr/>
      <dgm:t>
        <a:bodyPr/>
        <a:lstStyle/>
        <a:p>
          <a:r>
            <a:rPr lang="en-GB" dirty="0"/>
            <a:t>To promote and facilitate optimal tourism and related development in Park</a:t>
          </a:r>
          <a:endParaRPr lang="en-ZA" dirty="0"/>
        </a:p>
      </dgm:t>
    </dgm:pt>
    <dgm:pt modelId="{8028277B-2DCF-4D09-AFFB-AB8A29CC875E}" type="parTrans" cxnId="{CD0C62F1-23A6-473D-A4FF-C0096B42A8DB}">
      <dgm:prSet/>
      <dgm:spPr/>
      <dgm:t>
        <a:bodyPr/>
        <a:lstStyle/>
        <a:p>
          <a:endParaRPr lang="en-ZA"/>
        </a:p>
      </dgm:t>
    </dgm:pt>
    <dgm:pt modelId="{AACA1D54-F98E-4435-86B1-91B69FBCE817}" type="sibTrans" cxnId="{CD0C62F1-23A6-473D-A4FF-C0096B42A8DB}">
      <dgm:prSet/>
      <dgm:spPr/>
      <dgm:t>
        <a:bodyPr/>
        <a:lstStyle/>
        <a:p>
          <a:endParaRPr lang="en-ZA"/>
        </a:p>
      </dgm:t>
    </dgm:pt>
    <dgm:pt modelId="{CB9C55E4-A5D2-41C2-878D-E46CEF5C7421}">
      <dgm:prSet/>
      <dgm:spPr/>
      <dgm:t>
        <a:bodyPr/>
        <a:lstStyle/>
        <a:p>
          <a:r>
            <a:rPr lang="en-GB" dirty="0"/>
            <a:t>To encourage job creation and ensure benefit flow to communities</a:t>
          </a:r>
          <a:endParaRPr lang="en-ZA" dirty="0"/>
        </a:p>
      </dgm:t>
    </dgm:pt>
    <dgm:pt modelId="{F82F5BEA-EFD5-4089-8219-143355D5A43F}" type="parTrans" cxnId="{7AB3AB3B-EBB2-4597-89B5-A9F5B98A0BC9}">
      <dgm:prSet/>
      <dgm:spPr/>
      <dgm:t>
        <a:bodyPr/>
        <a:lstStyle/>
        <a:p>
          <a:endParaRPr lang="en-ZA"/>
        </a:p>
      </dgm:t>
    </dgm:pt>
    <dgm:pt modelId="{71B53CEA-DD96-4DD6-8286-1B4BD7830A80}" type="sibTrans" cxnId="{7AB3AB3B-EBB2-4597-89B5-A9F5B98A0BC9}">
      <dgm:prSet/>
      <dgm:spPr/>
      <dgm:t>
        <a:bodyPr/>
        <a:lstStyle/>
        <a:p>
          <a:endParaRPr lang="en-ZA"/>
        </a:p>
      </dgm:t>
    </dgm:pt>
    <dgm:pt modelId="{DB0CFBB2-25C2-418E-96DE-E4633C91E083}">
      <dgm:prSet/>
      <dgm:spPr/>
      <dgm:t>
        <a:bodyPr/>
        <a:lstStyle/>
        <a:p>
          <a:r>
            <a:rPr lang="en-GB" dirty="0"/>
            <a:t>To financial sustainability.</a:t>
          </a:r>
          <a:endParaRPr lang="en-ZA" dirty="0"/>
        </a:p>
      </dgm:t>
    </dgm:pt>
    <dgm:pt modelId="{1AA89230-FEE7-49B4-817A-FE9C88EE91E0}" type="parTrans" cxnId="{DE3D68C8-49D8-41C9-8F7F-49AC932B25C7}">
      <dgm:prSet/>
      <dgm:spPr/>
      <dgm:t>
        <a:bodyPr/>
        <a:lstStyle/>
        <a:p>
          <a:endParaRPr lang="en-ZA"/>
        </a:p>
      </dgm:t>
    </dgm:pt>
    <dgm:pt modelId="{1213D87E-CC66-4913-8056-B1858ADBC06D}" type="sibTrans" cxnId="{DE3D68C8-49D8-41C9-8F7F-49AC932B25C7}">
      <dgm:prSet/>
      <dgm:spPr/>
      <dgm:t>
        <a:bodyPr/>
        <a:lstStyle/>
        <a:p>
          <a:endParaRPr lang="en-ZA"/>
        </a:p>
      </dgm:t>
    </dgm:pt>
    <dgm:pt modelId="{CD2E3BCD-C274-4E31-AA24-3ADC179DB2BC}">
      <dgm:prSet/>
      <dgm:spPr/>
      <dgm:t>
        <a:bodyPr/>
        <a:lstStyle/>
        <a:p>
          <a:r>
            <a:rPr lang="en-ZA" dirty="0"/>
            <a:t>A renowned World Heritage Park where wonders never End.</a:t>
          </a:r>
        </a:p>
      </dgm:t>
    </dgm:pt>
    <dgm:pt modelId="{8B71228D-A364-4745-9128-4E96D6E4713E}" type="parTrans" cxnId="{8BCA7AFD-2F5C-4598-B9CF-55EC85AECE84}">
      <dgm:prSet/>
      <dgm:spPr/>
      <dgm:t>
        <a:bodyPr/>
        <a:lstStyle/>
        <a:p>
          <a:endParaRPr lang="en-ZA"/>
        </a:p>
      </dgm:t>
    </dgm:pt>
    <dgm:pt modelId="{2BC12277-2639-4F69-B392-E45E7264C966}" type="sibTrans" cxnId="{8BCA7AFD-2F5C-4598-B9CF-55EC85AECE84}">
      <dgm:prSet/>
      <dgm:spPr/>
      <dgm:t>
        <a:bodyPr/>
        <a:lstStyle/>
        <a:p>
          <a:endParaRPr lang="en-ZA"/>
        </a:p>
      </dgm:t>
    </dgm:pt>
    <dgm:pt modelId="{DD1E5B7A-B7B2-42EC-979A-329C4FE73B0C}">
      <dgm:prSet/>
      <dgm:spPr/>
      <dgm:t>
        <a:bodyPr/>
        <a:lstStyle/>
        <a:p>
          <a:r>
            <a:rPr lang="en-ZA" dirty="0"/>
            <a:t>To be a World Heritage Site celebrated for its sustainable conservation practices, offering unparalleled experiences and equitable sharing of benefits. Through applying sustainable commercialisation practices, biodiversity conservation and community development to protect, preserve and present iSimangaliso Wetland Park for local and global appreciation.</a:t>
          </a:r>
        </a:p>
      </dgm:t>
    </dgm:pt>
    <dgm:pt modelId="{6ADFA80A-B643-4101-84DA-E3BF4E20E590}" type="parTrans" cxnId="{3722C5D1-2931-4986-9E47-E56664ABDB2A}">
      <dgm:prSet/>
      <dgm:spPr/>
      <dgm:t>
        <a:bodyPr/>
        <a:lstStyle/>
        <a:p>
          <a:endParaRPr lang="en-ZA"/>
        </a:p>
      </dgm:t>
    </dgm:pt>
    <dgm:pt modelId="{0FEA8AA0-8696-4EAD-9359-F8B8B9982717}" type="sibTrans" cxnId="{3722C5D1-2931-4986-9E47-E56664ABDB2A}">
      <dgm:prSet/>
      <dgm:spPr/>
      <dgm:t>
        <a:bodyPr/>
        <a:lstStyle/>
        <a:p>
          <a:endParaRPr lang="en-ZA"/>
        </a:p>
      </dgm:t>
    </dgm:pt>
    <dgm:pt modelId="{C851E295-9D65-4CE3-B2A0-D2E67425FAB5}" type="pres">
      <dgm:prSet presAssocID="{E9D2BD0B-6634-45E9-BD32-62EBE3ECCB75}" presName="linear" presStyleCnt="0">
        <dgm:presLayoutVars>
          <dgm:dir/>
          <dgm:animLvl val="lvl"/>
          <dgm:resizeHandles val="exact"/>
        </dgm:presLayoutVars>
      </dgm:prSet>
      <dgm:spPr/>
    </dgm:pt>
    <dgm:pt modelId="{B4B765DB-8D0F-4172-AA6C-B8EDA28C40D7}" type="pres">
      <dgm:prSet presAssocID="{0AE2254D-50C9-4BDA-ADEC-B66CDE6DEE87}" presName="parentLin" presStyleCnt="0"/>
      <dgm:spPr/>
    </dgm:pt>
    <dgm:pt modelId="{53E7164E-F9A4-4292-8E09-7097CF90A433}" type="pres">
      <dgm:prSet presAssocID="{0AE2254D-50C9-4BDA-ADEC-B66CDE6DEE87}" presName="parentLeftMargin" presStyleLbl="node1" presStyleIdx="0" presStyleCnt="3"/>
      <dgm:spPr/>
    </dgm:pt>
    <dgm:pt modelId="{280320EE-5D05-4D4B-9EBF-ED2BE9945296}" type="pres">
      <dgm:prSet presAssocID="{0AE2254D-50C9-4BDA-ADEC-B66CDE6DEE87}" presName="parentText" presStyleLbl="node1" presStyleIdx="0" presStyleCnt="3">
        <dgm:presLayoutVars>
          <dgm:chMax val="0"/>
          <dgm:bulletEnabled val="1"/>
        </dgm:presLayoutVars>
      </dgm:prSet>
      <dgm:spPr/>
    </dgm:pt>
    <dgm:pt modelId="{D255EC07-F36E-4F86-B1CD-1566D2E2D36C}" type="pres">
      <dgm:prSet presAssocID="{0AE2254D-50C9-4BDA-ADEC-B66CDE6DEE87}" presName="negativeSpace" presStyleCnt="0"/>
      <dgm:spPr/>
    </dgm:pt>
    <dgm:pt modelId="{1B7FAC7A-D48D-4C60-A01C-17C018A455A1}" type="pres">
      <dgm:prSet presAssocID="{0AE2254D-50C9-4BDA-ADEC-B66CDE6DEE87}" presName="childText" presStyleLbl="conFgAcc1" presStyleIdx="0" presStyleCnt="3">
        <dgm:presLayoutVars>
          <dgm:bulletEnabled val="1"/>
        </dgm:presLayoutVars>
      </dgm:prSet>
      <dgm:spPr/>
    </dgm:pt>
    <dgm:pt modelId="{12D4C766-680E-42C4-9F27-47A547B82F8D}" type="pres">
      <dgm:prSet presAssocID="{E7A01F2E-C19F-4F02-97DF-3F6F23F06D41}" presName="spaceBetweenRectangles" presStyleCnt="0"/>
      <dgm:spPr/>
    </dgm:pt>
    <dgm:pt modelId="{20061D28-615A-4779-8C72-2A1F5F27445C}" type="pres">
      <dgm:prSet presAssocID="{9378A5F4-346B-440F-B57E-6BF070DCFD15}" presName="parentLin" presStyleCnt="0"/>
      <dgm:spPr/>
    </dgm:pt>
    <dgm:pt modelId="{16D8975A-B102-4D94-B4D3-D6F6DC1B3B5B}" type="pres">
      <dgm:prSet presAssocID="{9378A5F4-346B-440F-B57E-6BF070DCFD15}" presName="parentLeftMargin" presStyleLbl="node1" presStyleIdx="0" presStyleCnt="3"/>
      <dgm:spPr/>
    </dgm:pt>
    <dgm:pt modelId="{F5145307-CC25-492D-A9C1-61267A25003D}" type="pres">
      <dgm:prSet presAssocID="{9378A5F4-346B-440F-B57E-6BF070DCFD15}" presName="parentText" presStyleLbl="node1" presStyleIdx="1" presStyleCnt="3">
        <dgm:presLayoutVars>
          <dgm:chMax val="0"/>
          <dgm:bulletEnabled val="1"/>
        </dgm:presLayoutVars>
      </dgm:prSet>
      <dgm:spPr/>
    </dgm:pt>
    <dgm:pt modelId="{FB2B7967-F6BA-4AC1-A45F-1D498E0F3511}" type="pres">
      <dgm:prSet presAssocID="{9378A5F4-346B-440F-B57E-6BF070DCFD15}" presName="negativeSpace" presStyleCnt="0"/>
      <dgm:spPr/>
    </dgm:pt>
    <dgm:pt modelId="{CA3FDB7E-CC6B-40E2-8EA6-BD5235AE4F6B}" type="pres">
      <dgm:prSet presAssocID="{9378A5F4-346B-440F-B57E-6BF070DCFD15}" presName="childText" presStyleLbl="conFgAcc1" presStyleIdx="1" presStyleCnt="3">
        <dgm:presLayoutVars>
          <dgm:bulletEnabled val="1"/>
        </dgm:presLayoutVars>
      </dgm:prSet>
      <dgm:spPr/>
    </dgm:pt>
    <dgm:pt modelId="{F62AD9DC-7700-4F7B-B62B-59A4804FFA23}" type="pres">
      <dgm:prSet presAssocID="{2D7EDCE7-0819-48E1-9F9E-D0DF6A7E55C8}" presName="spaceBetweenRectangles" presStyleCnt="0"/>
      <dgm:spPr/>
    </dgm:pt>
    <dgm:pt modelId="{35CB3658-81F9-4BDE-AEA8-AD703950AB61}" type="pres">
      <dgm:prSet presAssocID="{61B349EB-B695-4A5D-B248-9F2E54A26E8D}" presName="parentLin" presStyleCnt="0"/>
      <dgm:spPr/>
    </dgm:pt>
    <dgm:pt modelId="{CBC99CD3-82F4-4E00-B41D-764FF91AAD32}" type="pres">
      <dgm:prSet presAssocID="{61B349EB-B695-4A5D-B248-9F2E54A26E8D}" presName="parentLeftMargin" presStyleLbl="node1" presStyleIdx="1" presStyleCnt="3"/>
      <dgm:spPr/>
    </dgm:pt>
    <dgm:pt modelId="{187C72B5-4A7B-47B5-8EDE-D3A1005C52E6}" type="pres">
      <dgm:prSet presAssocID="{61B349EB-B695-4A5D-B248-9F2E54A26E8D}" presName="parentText" presStyleLbl="node1" presStyleIdx="2" presStyleCnt="3">
        <dgm:presLayoutVars>
          <dgm:chMax val="0"/>
          <dgm:bulletEnabled val="1"/>
        </dgm:presLayoutVars>
      </dgm:prSet>
      <dgm:spPr/>
    </dgm:pt>
    <dgm:pt modelId="{0E9F18A2-F28E-4467-BA3B-55E76D70E914}" type="pres">
      <dgm:prSet presAssocID="{61B349EB-B695-4A5D-B248-9F2E54A26E8D}" presName="negativeSpace" presStyleCnt="0"/>
      <dgm:spPr/>
    </dgm:pt>
    <dgm:pt modelId="{565F282C-E891-413C-B680-746CA730DA27}" type="pres">
      <dgm:prSet presAssocID="{61B349EB-B695-4A5D-B248-9F2E54A26E8D}" presName="childText" presStyleLbl="conFgAcc1" presStyleIdx="2" presStyleCnt="3">
        <dgm:presLayoutVars>
          <dgm:bulletEnabled val="1"/>
        </dgm:presLayoutVars>
      </dgm:prSet>
      <dgm:spPr/>
    </dgm:pt>
  </dgm:ptLst>
  <dgm:cxnLst>
    <dgm:cxn modelId="{23C17403-B3BB-4534-8C78-5B1C50FDAD43}" type="presOf" srcId="{DB0CFBB2-25C2-418E-96DE-E4633C91E083}" destId="{565F282C-E891-413C-B680-746CA730DA27}" srcOrd="0" destOrd="3" presId="urn:microsoft.com/office/officeart/2005/8/layout/list1"/>
    <dgm:cxn modelId="{9B8DDD0B-AB22-4BCE-BA65-C70D0B1779A6}" type="presOf" srcId="{61B349EB-B695-4A5D-B248-9F2E54A26E8D}" destId="{187C72B5-4A7B-47B5-8EDE-D3A1005C52E6}" srcOrd="1" destOrd="0" presId="urn:microsoft.com/office/officeart/2005/8/layout/list1"/>
    <dgm:cxn modelId="{75A00C13-F790-4884-92A5-AEADBA49ED79}" srcId="{E9D2BD0B-6634-45E9-BD32-62EBE3ECCB75}" destId="{61B349EB-B695-4A5D-B248-9F2E54A26E8D}" srcOrd="2" destOrd="0" parTransId="{4713CF9F-289D-43C2-BDA0-70A753D91E69}" sibTransId="{3B2ED1A3-46F8-4ED6-AFA7-A5274651A6B5}"/>
    <dgm:cxn modelId="{685ACA17-8C0F-4D97-B43A-A92B21D4E31E}" type="presOf" srcId="{9378A5F4-346B-440F-B57E-6BF070DCFD15}" destId="{F5145307-CC25-492D-A9C1-61267A25003D}" srcOrd="1" destOrd="0" presId="urn:microsoft.com/office/officeart/2005/8/layout/list1"/>
    <dgm:cxn modelId="{ACC4F318-F8E2-4207-BA0A-910C718B4449}" srcId="{E9D2BD0B-6634-45E9-BD32-62EBE3ECCB75}" destId="{9378A5F4-346B-440F-B57E-6BF070DCFD15}" srcOrd="1" destOrd="0" parTransId="{EB9159F4-EED6-48B0-A35E-73E7C533651C}" sibTransId="{2D7EDCE7-0819-48E1-9F9E-D0DF6A7E55C8}"/>
    <dgm:cxn modelId="{7839911F-076A-4725-A4BC-731F54837305}" type="presOf" srcId="{5F077A0E-B5CF-40BA-8E63-0F73788E319A}" destId="{565F282C-E891-413C-B680-746CA730DA27}" srcOrd="0" destOrd="1" presId="urn:microsoft.com/office/officeart/2005/8/layout/list1"/>
    <dgm:cxn modelId="{22EB092D-3DCB-4D3F-8DBF-3D262B362854}" type="presOf" srcId="{0AE2254D-50C9-4BDA-ADEC-B66CDE6DEE87}" destId="{280320EE-5D05-4D4B-9EBF-ED2BE9945296}" srcOrd="1" destOrd="0" presId="urn:microsoft.com/office/officeart/2005/8/layout/list1"/>
    <dgm:cxn modelId="{A1557E38-B9D7-4403-8FCF-F52C608B7534}" srcId="{E9D2BD0B-6634-45E9-BD32-62EBE3ECCB75}" destId="{0AE2254D-50C9-4BDA-ADEC-B66CDE6DEE87}" srcOrd="0" destOrd="0" parTransId="{39921677-E4F2-4109-BBB5-B654AE9AC601}" sibTransId="{E7A01F2E-C19F-4F02-97DF-3F6F23F06D41}"/>
    <dgm:cxn modelId="{7AB3AB3B-EBB2-4597-89B5-A9F5B98A0BC9}" srcId="{61B349EB-B695-4A5D-B248-9F2E54A26E8D}" destId="{CB9C55E4-A5D2-41C2-878D-E46CEF5C7421}" srcOrd="2" destOrd="0" parTransId="{F82F5BEA-EFD5-4089-8219-143355D5A43F}" sibTransId="{71B53CEA-DD96-4DD6-8286-1B4BD7830A80}"/>
    <dgm:cxn modelId="{30B0DE3B-12E5-491F-BC11-1C3896AE0F09}" srcId="{61B349EB-B695-4A5D-B248-9F2E54A26E8D}" destId="{3904719F-5383-42F9-AE85-8AB1936D7ED4}" srcOrd="0" destOrd="0" parTransId="{31633C93-0449-4929-83A8-954156394B5B}" sibTransId="{F4DF24E9-420C-4A1E-8E3A-E32FC3C71E67}"/>
    <dgm:cxn modelId="{4D89136A-691A-4312-8D62-ED5FC232C58B}" type="presOf" srcId="{CB9C55E4-A5D2-41C2-878D-E46CEF5C7421}" destId="{565F282C-E891-413C-B680-746CA730DA27}" srcOrd="0" destOrd="2" presId="urn:microsoft.com/office/officeart/2005/8/layout/list1"/>
    <dgm:cxn modelId="{B61C2853-77E3-4A58-9C14-4FCE0CEF1862}" type="presOf" srcId="{DD1E5B7A-B7B2-42EC-979A-329C4FE73B0C}" destId="{CA3FDB7E-CC6B-40E2-8EA6-BD5235AE4F6B}" srcOrd="0" destOrd="0" presId="urn:microsoft.com/office/officeart/2005/8/layout/list1"/>
    <dgm:cxn modelId="{4DF8BD78-4823-4259-96D3-C3CA90F5CCC1}" type="presOf" srcId="{9378A5F4-346B-440F-B57E-6BF070DCFD15}" destId="{16D8975A-B102-4D94-B4D3-D6F6DC1B3B5B}" srcOrd="0" destOrd="0" presId="urn:microsoft.com/office/officeart/2005/8/layout/list1"/>
    <dgm:cxn modelId="{6E4A757D-96EF-40AB-BEF3-365E5DB3B0F7}" type="presOf" srcId="{CD2E3BCD-C274-4E31-AA24-3ADC179DB2BC}" destId="{1B7FAC7A-D48D-4C60-A01C-17C018A455A1}" srcOrd="0" destOrd="0" presId="urn:microsoft.com/office/officeart/2005/8/layout/list1"/>
    <dgm:cxn modelId="{BF1B74AA-A60C-4CDA-A222-893AED41381D}" type="presOf" srcId="{3904719F-5383-42F9-AE85-8AB1936D7ED4}" destId="{565F282C-E891-413C-B680-746CA730DA27}" srcOrd="0" destOrd="0" presId="urn:microsoft.com/office/officeart/2005/8/layout/list1"/>
    <dgm:cxn modelId="{12BDE0AA-8A6F-46DF-B4DC-773CDE8621F5}" type="presOf" srcId="{0AE2254D-50C9-4BDA-ADEC-B66CDE6DEE87}" destId="{53E7164E-F9A4-4292-8E09-7097CF90A433}" srcOrd="0" destOrd="0" presId="urn:microsoft.com/office/officeart/2005/8/layout/list1"/>
    <dgm:cxn modelId="{10AA00B2-6485-4BD2-8E21-CD90D768B410}" type="presOf" srcId="{61B349EB-B695-4A5D-B248-9F2E54A26E8D}" destId="{CBC99CD3-82F4-4E00-B41D-764FF91AAD32}" srcOrd="0" destOrd="0" presId="urn:microsoft.com/office/officeart/2005/8/layout/list1"/>
    <dgm:cxn modelId="{0375C2B5-C6E6-497F-8D94-73C49C9D0E8B}" type="presOf" srcId="{E9D2BD0B-6634-45E9-BD32-62EBE3ECCB75}" destId="{C851E295-9D65-4CE3-B2A0-D2E67425FAB5}" srcOrd="0" destOrd="0" presId="urn:microsoft.com/office/officeart/2005/8/layout/list1"/>
    <dgm:cxn modelId="{DE3D68C8-49D8-41C9-8F7F-49AC932B25C7}" srcId="{61B349EB-B695-4A5D-B248-9F2E54A26E8D}" destId="{DB0CFBB2-25C2-418E-96DE-E4633C91E083}" srcOrd="3" destOrd="0" parTransId="{1AA89230-FEE7-49B4-817A-FE9C88EE91E0}" sibTransId="{1213D87E-CC66-4913-8056-B1858ADBC06D}"/>
    <dgm:cxn modelId="{3722C5D1-2931-4986-9E47-E56664ABDB2A}" srcId="{9378A5F4-346B-440F-B57E-6BF070DCFD15}" destId="{DD1E5B7A-B7B2-42EC-979A-329C4FE73B0C}" srcOrd="0" destOrd="0" parTransId="{6ADFA80A-B643-4101-84DA-E3BF4E20E590}" sibTransId="{0FEA8AA0-8696-4EAD-9359-F8B8B9982717}"/>
    <dgm:cxn modelId="{CD0C62F1-23A6-473D-A4FF-C0096B42A8DB}" srcId="{61B349EB-B695-4A5D-B248-9F2E54A26E8D}" destId="{5F077A0E-B5CF-40BA-8E63-0F73788E319A}" srcOrd="1" destOrd="0" parTransId="{8028277B-2DCF-4D09-AFFB-AB8A29CC875E}" sibTransId="{AACA1D54-F98E-4435-86B1-91B69FBCE817}"/>
    <dgm:cxn modelId="{8BCA7AFD-2F5C-4598-B9CF-55EC85AECE84}" srcId="{0AE2254D-50C9-4BDA-ADEC-B66CDE6DEE87}" destId="{CD2E3BCD-C274-4E31-AA24-3ADC179DB2BC}" srcOrd="0" destOrd="0" parTransId="{8B71228D-A364-4745-9128-4E96D6E4713E}" sibTransId="{2BC12277-2639-4F69-B392-E45E7264C966}"/>
    <dgm:cxn modelId="{4775CEC6-415B-40B8-851F-6D4707981EDD}" type="presParOf" srcId="{C851E295-9D65-4CE3-B2A0-D2E67425FAB5}" destId="{B4B765DB-8D0F-4172-AA6C-B8EDA28C40D7}" srcOrd="0" destOrd="0" presId="urn:microsoft.com/office/officeart/2005/8/layout/list1"/>
    <dgm:cxn modelId="{66025A23-A815-4FB0-A048-7168D428980F}" type="presParOf" srcId="{B4B765DB-8D0F-4172-AA6C-B8EDA28C40D7}" destId="{53E7164E-F9A4-4292-8E09-7097CF90A433}" srcOrd="0" destOrd="0" presId="urn:microsoft.com/office/officeart/2005/8/layout/list1"/>
    <dgm:cxn modelId="{6B6E6986-17E7-436E-BFB3-088C59DE2A74}" type="presParOf" srcId="{B4B765DB-8D0F-4172-AA6C-B8EDA28C40D7}" destId="{280320EE-5D05-4D4B-9EBF-ED2BE9945296}" srcOrd="1" destOrd="0" presId="urn:microsoft.com/office/officeart/2005/8/layout/list1"/>
    <dgm:cxn modelId="{E9C60D4E-70CD-41DE-B1B0-0DB506FEAF6E}" type="presParOf" srcId="{C851E295-9D65-4CE3-B2A0-D2E67425FAB5}" destId="{D255EC07-F36E-4F86-B1CD-1566D2E2D36C}" srcOrd="1" destOrd="0" presId="urn:microsoft.com/office/officeart/2005/8/layout/list1"/>
    <dgm:cxn modelId="{75D99AFC-D822-4987-97AF-193AC4592332}" type="presParOf" srcId="{C851E295-9D65-4CE3-B2A0-D2E67425FAB5}" destId="{1B7FAC7A-D48D-4C60-A01C-17C018A455A1}" srcOrd="2" destOrd="0" presId="urn:microsoft.com/office/officeart/2005/8/layout/list1"/>
    <dgm:cxn modelId="{E5125671-B371-46CE-9B97-4DEEABDD3B1F}" type="presParOf" srcId="{C851E295-9D65-4CE3-B2A0-D2E67425FAB5}" destId="{12D4C766-680E-42C4-9F27-47A547B82F8D}" srcOrd="3" destOrd="0" presId="urn:microsoft.com/office/officeart/2005/8/layout/list1"/>
    <dgm:cxn modelId="{19FF1722-D1F9-4D6F-9C5E-FA7F7AAD4063}" type="presParOf" srcId="{C851E295-9D65-4CE3-B2A0-D2E67425FAB5}" destId="{20061D28-615A-4779-8C72-2A1F5F27445C}" srcOrd="4" destOrd="0" presId="urn:microsoft.com/office/officeart/2005/8/layout/list1"/>
    <dgm:cxn modelId="{36AABEFD-5416-47B7-9E79-60A9876DA46E}" type="presParOf" srcId="{20061D28-615A-4779-8C72-2A1F5F27445C}" destId="{16D8975A-B102-4D94-B4D3-D6F6DC1B3B5B}" srcOrd="0" destOrd="0" presId="urn:microsoft.com/office/officeart/2005/8/layout/list1"/>
    <dgm:cxn modelId="{727CB394-6940-4C2C-9E38-00642E05D287}" type="presParOf" srcId="{20061D28-615A-4779-8C72-2A1F5F27445C}" destId="{F5145307-CC25-492D-A9C1-61267A25003D}" srcOrd="1" destOrd="0" presId="urn:microsoft.com/office/officeart/2005/8/layout/list1"/>
    <dgm:cxn modelId="{CD3E24A4-852C-4F7F-8A27-0C0B22BD4B2C}" type="presParOf" srcId="{C851E295-9D65-4CE3-B2A0-D2E67425FAB5}" destId="{FB2B7967-F6BA-4AC1-A45F-1D498E0F3511}" srcOrd="5" destOrd="0" presId="urn:microsoft.com/office/officeart/2005/8/layout/list1"/>
    <dgm:cxn modelId="{605E1D0C-E40B-4D67-B7F9-81C43962B22E}" type="presParOf" srcId="{C851E295-9D65-4CE3-B2A0-D2E67425FAB5}" destId="{CA3FDB7E-CC6B-40E2-8EA6-BD5235AE4F6B}" srcOrd="6" destOrd="0" presId="urn:microsoft.com/office/officeart/2005/8/layout/list1"/>
    <dgm:cxn modelId="{0E438269-B2F8-4E7B-83BD-5CB88B597E7B}" type="presParOf" srcId="{C851E295-9D65-4CE3-B2A0-D2E67425FAB5}" destId="{F62AD9DC-7700-4F7B-B62B-59A4804FFA23}" srcOrd="7" destOrd="0" presId="urn:microsoft.com/office/officeart/2005/8/layout/list1"/>
    <dgm:cxn modelId="{182F7251-A8F3-4A08-9ABB-D62349766C5B}" type="presParOf" srcId="{C851E295-9D65-4CE3-B2A0-D2E67425FAB5}" destId="{35CB3658-81F9-4BDE-AEA8-AD703950AB61}" srcOrd="8" destOrd="0" presId="urn:microsoft.com/office/officeart/2005/8/layout/list1"/>
    <dgm:cxn modelId="{C004A46F-811E-4A3A-928F-FBD2CBC661C8}" type="presParOf" srcId="{35CB3658-81F9-4BDE-AEA8-AD703950AB61}" destId="{CBC99CD3-82F4-4E00-B41D-764FF91AAD32}" srcOrd="0" destOrd="0" presId="urn:microsoft.com/office/officeart/2005/8/layout/list1"/>
    <dgm:cxn modelId="{073A637D-4D5F-43F8-9064-109A735BD416}" type="presParOf" srcId="{35CB3658-81F9-4BDE-AEA8-AD703950AB61}" destId="{187C72B5-4A7B-47B5-8EDE-D3A1005C52E6}" srcOrd="1" destOrd="0" presId="urn:microsoft.com/office/officeart/2005/8/layout/list1"/>
    <dgm:cxn modelId="{581850BA-5662-4B93-8EBE-5F493D16411A}" type="presParOf" srcId="{C851E295-9D65-4CE3-B2A0-D2E67425FAB5}" destId="{0E9F18A2-F28E-4467-BA3B-55E76D70E914}" srcOrd="9" destOrd="0" presId="urn:microsoft.com/office/officeart/2005/8/layout/list1"/>
    <dgm:cxn modelId="{0897FBD6-F833-4C9E-8D54-6CC0C644CCD6}" type="presParOf" srcId="{C851E295-9D65-4CE3-B2A0-D2E67425FAB5}" destId="{565F282C-E891-413C-B680-746CA730DA2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FAC7A-D48D-4C60-A01C-17C018A455A1}">
      <dsp:nvSpPr>
        <dsp:cNvPr id="0" name=""/>
        <dsp:cNvSpPr/>
      </dsp:nvSpPr>
      <dsp:spPr>
        <a:xfrm>
          <a:off x="0" y="323565"/>
          <a:ext cx="10839285" cy="80797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1249" tIns="395732" rIns="841249" bIns="135128" numCol="1" spcCol="1270" anchor="t" anchorCtr="0">
          <a:noAutofit/>
        </a:bodyPr>
        <a:lstStyle/>
        <a:p>
          <a:pPr marL="171450" lvl="1" indent="-171450" algn="l" defTabSz="844550">
            <a:lnSpc>
              <a:spcPct val="90000"/>
            </a:lnSpc>
            <a:spcBef>
              <a:spcPct val="0"/>
            </a:spcBef>
            <a:spcAft>
              <a:spcPct val="15000"/>
            </a:spcAft>
            <a:buChar char="•"/>
          </a:pPr>
          <a:r>
            <a:rPr lang="en-ZA" sz="1900" kern="1200" dirty="0"/>
            <a:t>A renowned World Heritage Park where wonders never End.</a:t>
          </a:r>
        </a:p>
      </dsp:txBody>
      <dsp:txXfrm>
        <a:off x="0" y="323565"/>
        <a:ext cx="10839285" cy="807975"/>
      </dsp:txXfrm>
    </dsp:sp>
    <dsp:sp modelId="{280320EE-5D05-4D4B-9EBF-ED2BE9945296}">
      <dsp:nvSpPr>
        <dsp:cNvPr id="0" name=""/>
        <dsp:cNvSpPr/>
      </dsp:nvSpPr>
      <dsp:spPr>
        <a:xfrm>
          <a:off x="541964" y="43125"/>
          <a:ext cx="7587499"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789" tIns="0" rIns="286789" bIns="0" numCol="1" spcCol="1270" anchor="ctr" anchorCtr="0">
          <a:noAutofit/>
        </a:bodyPr>
        <a:lstStyle/>
        <a:p>
          <a:pPr marL="0" lvl="0" indent="0" algn="l" defTabSz="844550">
            <a:lnSpc>
              <a:spcPct val="90000"/>
            </a:lnSpc>
            <a:spcBef>
              <a:spcPct val="0"/>
            </a:spcBef>
            <a:spcAft>
              <a:spcPct val="35000"/>
            </a:spcAft>
            <a:buNone/>
          </a:pPr>
          <a:r>
            <a:rPr lang="en-ZA" sz="1900" kern="1200" dirty="0"/>
            <a:t>Vision</a:t>
          </a:r>
        </a:p>
      </dsp:txBody>
      <dsp:txXfrm>
        <a:off x="569344" y="70505"/>
        <a:ext cx="7532739" cy="506120"/>
      </dsp:txXfrm>
    </dsp:sp>
    <dsp:sp modelId="{CA3FDB7E-CC6B-40E2-8EA6-BD5235AE4F6B}">
      <dsp:nvSpPr>
        <dsp:cNvPr id="0" name=""/>
        <dsp:cNvSpPr/>
      </dsp:nvSpPr>
      <dsp:spPr>
        <a:xfrm>
          <a:off x="0" y="1514580"/>
          <a:ext cx="10839285" cy="188527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1249" tIns="395732" rIns="841249" bIns="135128" numCol="1" spcCol="1270" anchor="t" anchorCtr="0">
          <a:noAutofit/>
        </a:bodyPr>
        <a:lstStyle/>
        <a:p>
          <a:pPr marL="171450" lvl="1" indent="-171450" algn="l" defTabSz="844550">
            <a:lnSpc>
              <a:spcPct val="90000"/>
            </a:lnSpc>
            <a:spcBef>
              <a:spcPct val="0"/>
            </a:spcBef>
            <a:spcAft>
              <a:spcPct val="15000"/>
            </a:spcAft>
            <a:buChar char="•"/>
          </a:pPr>
          <a:r>
            <a:rPr lang="en-ZA" sz="1900" kern="1200" dirty="0"/>
            <a:t>To be a World Heritage Site celebrated for its sustainable conservation practices, offering unparalleled experiences and equitable sharing of benefits. Through applying sustainable commercialisation practices, biodiversity conservation and community development to protect, preserve and present iSimangaliso Wetland Park for local and global appreciation.</a:t>
          </a:r>
        </a:p>
      </dsp:txBody>
      <dsp:txXfrm>
        <a:off x="0" y="1514580"/>
        <a:ext cx="10839285" cy="1885275"/>
      </dsp:txXfrm>
    </dsp:sp>
    <dsp:sp modelId="{F5145307-CC25-492D-A9C1-61267A25003D}">
      <dsp:nvSpPr>
        <dsp:cNvPr id="0" name=""/>
        <dsp:cNvSpPr/>
      </dsp:nvSpPr>
      <dsp:spPr>
        <a:xfrm>
          <a:off x="541964" y="1234140"/>
          <a:ext cx="7587499"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789" tIns="0" rIns="286789" bIns="0" numCol="1" spcCol="1270" anchor="ctr" anchorCtr="0">
          <a:noAutofit/>
        </a:bodyPr>
        <a:lstStyle/>
        <a:p>
          <a:pPr marL="0" lvl="0" indent="0" algn="l" defTabSz="844550">
            <a:lnSpc>
              <a:spcPct val="90000"/>
            </a:lnSpc>
            <a:spcBef>
              <a:spcPct val="0"/>
            </a:spcBef>
            <a:spcAft>
              <a:spcPct val="35000"/>
            </a:spcAft>
            <a:buNone/>
          </a:pPr>
          <a:r>
            <a:rPr lang="en-ZA" sz="1900" kern="1200" dirty="0"/>
            <a:t>Mission</a:t>
          </a:r>
        </a:p>
      </dsp:txBody>
      <dsp:txXfrm>
        <a:off x="569344" y="1261520"/>
        <a:ext cx="7532739" cy="506120"/>
      </dsp:txXfrm>
    </dsp:sp>
    <dsp:sp modelId="{565F282C-E891-413C-B680-746CA730DA27}">
      <dsp:nvSpPr>
        <dsp:cNvPr id="0" name=""/>
        <dsp:cNvSpPr/>
      </dsp:nvSpPr>
      <dsp:spPr>
        <a:xfrm>
          <a:off x="0" y="3782895"/>
          <a:ext cx="10839285" cy="17356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1249" tIns="395732" rIns="841249"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a:t>To protect, conserve, and present the Park</a:t>
          </a:r>
          <a:endParaRPr lang="en-ZA" sz="1900" kern="1200" dirty="0"/>
        </a:p>
        <a:p>
          <a:pPr marL="171450" lvl="1" indent="-171450" algn="l" defTabSz="844550">
            <a:lnSpc>
              <a:spcPct val="90000"/>
            </a:lnSpc>
            <a:spcBef>
              <a:spcPct val="0"/>
            </a:spcBef>
            <a:spcAft>
              <a:spcPct val="15000"/>
            </a:spcAft>
            <a:buChar char="•"/>
          </a:pPr>
          <a:r>
            <a:rPr lang="en-GB" sz="1900" kern="1200" dirty="0"/>
            <a:t>To promote and facilitate optimal tourism and related development in Park</a:t>
          </a:r>
          <a:endParaRPr lang="en-ZA" sz="1900" kern="1200" dirty="0"/>
        </a:p>
        <a:p>
          <a:pPr marL="171450" lvl="1" indent="-171450" algn="l" defTabSz="844550">
            <a:lnSpc>
              <a:spcPct val="90000"/>
            </a:lnSpc>
            <a:spcBef>
              <a:spcPct val="0"/>
            </a:spcBef>
            <a:spcAft>
              <a:spcPct val="15000"/>
            </a:spcAft>
            <a:buChar char="•"/>
          </a:pPr>
          <a:r>
            <a:rPr lang="en-GB" sz="1900" kern="1200" dirty="0"/>
            <a:t>To encourage job creation and ensure benefit flow to communities</a:t>
          </a:r>
          <a:endParaRPr lang="en-ZA" sz="1900" kern="1200" dirty="0"/>
        </a:p>
        <a:p>
          <a:pPr marL="171450" lvl="1" indent="-171450" algn="l" defTabSz="844550">
            <a:lnSpc>
              <a:spcPct val="90000"/>
            </a:lnSpc>
            <a:spcBef>
              <a:spcPct val="0"/>
            </a:spcBef>
            <a:spcAft>
              <a:spcPct val="15000"/>
            </a:spcAft>
            <a:buChar char="•"/>
          </a:pPr>
          <a:r>
            <a:rPr lang="en-GB" sz="1900" kern="1200" dirty="0"/>
            <a:t>To financial sustainability.</a:t>
          </a:r>
          <a:endParaRPr lang="en-ZA" sz="1900" kern="1200" dirty="0"/>
        </a:p>
      </dsp:txBody>
      <dsp:txXfrm>
        <a:off x="0" y="3782895"/>
        <a:ext cx="10839285" cy="1735650"/>
      </dsp:txXfrm>
    </dsp:sp>
    <dsp:sp modelId="{187C72B5-4A7B-47B5-8EDE-D3A1005C52E6}">
      <dsp:nvSpPr>
        <dsp:cNvPr id="0" name=""/>
        <dsp:cNvSpPr/>
      </dsp:nvSpPr>
      <dsp:spPr>
        <a:xfrm>
          <a:off x="541964" y="3502455"/>
          <a:ext cx="7587499"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789" tIns="0" rIns="286789" bIns="0" numCol="1" spcCol="1270" anchor="ctr" anchorCtr="0">
          <a:noAutofit/>
        </a:bodyPr>
        <a:lstStyle/>
        <a:p>
          <a:pPr marL="0" lvl="0" indent="0" algn="l" defTabSz="844550">
            <a:lnSpc>
              <a:spcPct val="90000"/>
            </a:lnSpc>
            <a:spcBef>
              <a:spcPct val="0"/>
            </a:spcBef>
            <a:spcAft>
              <a:spcPct val="35000"/>
            </a:spcAft>
            <a:buNone/>
          </a:pPr>
          <a:r>
            <a:rPr lang="en-ZA" sz="1900" kern="1200" dirty="0"/>
            <a:t>Objective</a:t>
          </a:r>
        </a:p>
      </dsp:txBody>
      <dsp:txXfrm>
        <a:off x="569344" y="3529835"/>
        <a:ext cx="7532739"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3AA05CBF-13C2-4139-8535-59918976E990}" type="datetimeFigureOut">
              <a:rPr lang="en-ZA" smtClean="0"/>
              <a:t>2025/05/08</a:t>
            </a:fld>
            <a:endParaRPr lang="en-ZA"/>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BCE49BFF-B0BB-44A8-8850-B726CFB6776E}" type="slidenum">
              <a:rPr lang="en-ZA" smtClean="0"/>
              <a:t>‹#›</a:t>
            </a:fld>
            <a:endParaRPr lang="en-ZA"/>
          </a:p>
        </p:txBody>
      </p:sp>
    </p:spTree>
    <p:extLst>
      <p:ext uri="{BB962C8B-B14F-4D97-AF65-F5344CB8AC3E}">
        <p14:creationId xmlns:p14="http://schemas.microsoft.com/office/powerpoint/2010/main" val="350742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2 minutes </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2</a:t>
            </a:fld>
            <a:endParaRPr lang="en-ZA"/>
          </a:p>
        </p:txBody>
      </p:sp>
    </p:spTree>
    <p:extLst>
      <p:ext uri="{BB962C8B-B14F-4D97-AF65-F5344CB8AC3E}">
        <p14:creationId xmlns:p14="http://schemas.microsoft.com/office/powerpoint/2010/main" val="373186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11</a:t>
            </a:fld>
            <a:endParaRPr lang="en-ZA"/>
          </a:p>
        </p:txBody>
      </p:sp>
    </p:spTree>
    <p:extLst>
      <p:ext uri="{BB962C8B-B14F-4D97-AF65-F5344CB8AC3E}">
        <p14:creationId xmlns:p14="http://schemas.microsoft.com/office/powerpoint/2010/main" val="316970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13</a:t>
            </a:fld>
            <a:endParaRPr lang="en-ZA"/>
          </a:p>
        </p:txBody>
      </p:sp>
    </p:spTree>
    <p:extLst>
      <p:ext uri="{BB962C8B-B14F-4D97-AF65-F5344CB8AC3E}">
        <p14:creationId xmlns:p14="http://schemas.microsoft.com/office/powerpoint/2010/main" val="2582626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2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14</a:t>
            </a:fld>
            <a:endParaRPr lang="en-ZA"/>
          </a:p>
        </p:txBody>
      </p:sp>
    </p:spTree>
    <p:extLst>
      <p:ext uri="{BB962C8B-B14F-4D97-AF65-F5344CB8AC3E}">
        <p14:creationId xmlns:p14="http://schemas.microsoft.com/office/powerpoint/2010/main" val="3657103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2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15</a:t>
            </a:fld>
            <a:endParaRPr lang="en-ZA"/>
          </a:p>
        </p:txBody>
      </p:sp>
    </p:spTree>
    <p:extLst>
      <p:ext uri="{BB962C8B-B14F-4D97-AF65-F5344CB8AC3E}">
        <p14:creationId xmlns:p14="http://schemas.microsoft.com/office/powerpoint/2010/main" val="182788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2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16</a:t>
            </a:fld>
            <a:endParaRPr lang="en-ZA"/>
          </a:p>
        </p:txBody>
      </p:sp>
    </p:spTree>
    <p:extLst>
      <p:ext uri="{BB962C8B-B14F-4D97-AF65-F5344CB8AC3E}">
        <p14:creationId xmlns:p14="http://schemas.microsoft.com/office/powerpoint/2010/main" val="1512476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is allocated 10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17</a:t>
            </a:fld>
            <a:endParaRPr lang="en-ZA"/>
          </a:p>
        </p:txBody>
      </p:sp>
    </p:spTree>
    <p:extLst>
      <p:ext uri="{BB962C8B-B14F-4D97-AF65-F5344CB8AC3E}">
        <p14:creationId xmlns:p14="http://schemas.microsoft.com/office/powerpoint/2010/main" val="242135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30 seconds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18</a:t>
            </a:fld>
            <a:endParaRPr lang="en-ZA"/>
          </a:p>
        </p:txBody>
      </p:sp>
    </p:spTree>
    <p:extLst>
      <p:ext uri="{BB962C8B-B14F-4D97-AF65-F5344CB8AC3E}">
        <p14:creationId xmlns:p14="http://schemas.microsoft.com/office/powerpoint/2010/main" val="3111342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2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19</a:t>
            </a:fld>
            <a:endParaRPr lang="en-ZA"/>
          </a:p>
        </p:txBody>
      </p:sp>
    </p:spTree>
    <p:extLst>
      <p:ext uri="{BB962C8B-B14F-4D97-AF65-F5344CB8AC3E}">
        <p14:creationId xmlns:p14="http://schemas.microsoft.com/office/powerpoint/2010/main" val="3274290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2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20</a:t>
            </a:fld>
            <a:endParaRPr lang="en-ZA"/>
          </a:p>
        </p:txBody>
      </p:sp>
    </p:spTree>
    <p:extLst>
      <p:ext uri="{BB962C8B-B14F-4D97-AF65-F5344CB8AC3E}">
        <p14:creationId xmlns:p14="http://schemas.microsoft.com/office/powerpoint/2010/main" val="1227167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2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21</a:t>
            </a:fld>
            <a:endParaRPr lang="en-ZA"/>
          </a:p>
        </p:txBody>
      </p:sp>
    </p:spTree>
    <p:extLst>
      <p:ext uri="{BB962C8B-B14F-4D97-AF65-F5344CB8AC3E}">
        <p14:creationId xmlns:p14="http://schemas.microsoft.com/office/powerpoint/2010/main" val="153743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3</a:t>
            </a:fld>
            <a:endParaRPr lang="en-ZA"/>
          </a:p>
        </p:txBody>
      </p:sp>
    </p:spTree>
    <p:extLst>
      <p:ext uri="{BB962C8B-B14F-4D97-AF65-F5344CB8AC3E}">
        <p14:creationId xmlns:p14="http://schemas.microsoft.com/office/powerpoint/2010/main" val="306051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22</a:t>
            </a:fld>
            <a:endParaRPr lang="en-ZA"/>
          </a:p>
        </p:txBody>
      </p:sp>
    </p:spTree>
    <p:extLst>
      <p:ext uri="{BB962C8B-B14F-4D97-AF65-F5344CB8AC3E}">
        <p14:creationId xmlns:p14="http://schemas.microsoft.com/office/powerpoint/2010/main" val="3664063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23</a:t>
            </a:fld>
            <a:endParaRPr lang="en-ZA"/>
          </a:p>
        </p:txBody>
      </p:sp>
    </p:spTree>
    <p:extLst>
      <p:ext uri="{BB962C8B-B14F-4D97-AF65-F5344CB8AC3E}">
        <p14:creationId xmlns:p14="http://schemas.microsoft.com/office/powerpoint/2010/main" val="7612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24</a:t>
            </a:fld>
            <a:endParaRPr lang="en-ZA"/>
          </a:p>
        </p:txBody>
      </p:sp>
    </p:spTree>
    <p:extLst>
      <p:ext uri="{BB962C8B-B14F-4D97-AF65-F5344CB8AC3E}">
        <p14:creationId xmlns:p14="http://schemas.microsoft.com/office/powerpoint/2010/main" val="284875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4</a:t>
            </a:fld>
            <a:endParaRPr lang="en-ZA"/>
          </a:p>
        </p:txBody>
      </p:sp>
    </p:spTree>
    <p:extLst>
      <p:ext uri="{BB962C8B-B14F-4D97-AF65-F5344CB8AC3E}">
        <p14:creationId xmlns:p14="http://schemas.microsoft.com/office/powerpoint/2010/main" val="18208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is allocated 5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5</a:t>
            </a:fld>
            <a:endParaRPr lang="en-ZA"/>
          </a:p>
        </p:txBody>
      </p:sp>
    </p:spTree>
    <p:extLst>
      <p:ext uri="{BB962C8B-B14F-4D97-AF65-F5344CB8AC3E}">
        <p14:creationId xmlns:p14="http://schemas.microsoft.com/office/powerpoint/2010/main" val="77783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6</a:t>
            </a:fld>
            <a:endParaRPr lang="en-ZA"/>
          </a:p>
        </p:txBody>
      </p:sp>
    </p:spTree>
    <p:extLst>
      <p:ext uri="{BB962C8B-B14F-4D97-AF65-F5344CB8AC3E}">
        <p14:creationId xmlns:p14="http://schemas.microsoft.com/office/powerpoint/2010/main" val="185518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2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7</a:t>
            </a:fld>
            <a:endParaRPr lang="en-ZA"/>
          </a:p>
        </p:txBody>
      </p:sp>
    </p:spTree>
    <p:extLst>
      <p:ext uri="{BB962C8B-B14F-4D97-AF65-F5344CB8AC3E}">
        <p14:creationId xmlns:p14="http://schemas.microsoft.com/office/powerpoint/2010/main" val="76293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2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8</a:t>
            </a:fld>
            <a:endParaRPr lang="en-ZA"/>
          </a:p>
        </p:txBody>
      </p:sp>
    </p:spTree>
    <p:extLst>
      <p:ext uri="{BB962C8B-B14F-4D97-AF65-F5344CB8AC3E}">
        <p14:creationId xmlns:p14="http://schemas.microsoft.com/office/powerpoint/2010/main" val="302168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is allocated 6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9</a:t>
            </a:fld>
            <a:endParaRPr lang="en-ZA"/>
          </a:p>
        </p:txBody>
      </p:sp>
    </p:spTree>
    <p:extLst>
      <p:ext uri="{BB962C8B-B14F-4D97-AF65-F5344CB8AC3E}">
        <p14:creationId xmlns:p14="http://schemas.microsoft.com/office/powerpoint/2010/main" val="1771707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30 seconds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10</a:t>
            </a:fld>
            <a:endParaRPr lang="en-ZA"/>
          </a:p>
        </p:txBody>
      </p:sp>
    </p:spTree>
    <p:extLst>
      <p:ext uri="{BB962C8B-B14F-4D97-AF65-F5344CB8AC3E}">
        <p14:creationId xmlns:p14="http://schemas.microsoft.com/office/powerpoint/2010/main" val="346841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9BAFA6-52D1-4BBD-BBAB-3CF3B5AD2CAF}"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60060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585255-AF78-4CED-B15D-753F50597B77}" type="datetime1">
              <a:rPr lang="en-ZA" smtClean="0"/>
              <a:t>2025/05/08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190977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74AE010-5659-48B1-BD85-77426B1DB5AE}"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99234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F896B52-9717-44EB-B902-14717E99BB30}"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93092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572EE1-A6E1-48C0-8C07-6569E0968B20}"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618394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AD22C8-B978-4C4E-9172-D4D6E2E135FB}" type="datetime1">
              <a:rPr lang="en-ZA" smtClean="0"/>
              <a:t>2025/05/08</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494802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6E94CE-74AD-4124-AD9E-BCFE319764F5}" type="datetime1">
              <a:rPr lang="en-ZA" smtClean="0"/>
              <a:t>2025/05/08</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847124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FE24A-AE2D-4243-BA0A-4FEDCBC5ABA4}"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705319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3D8B2-EEFA-4E7B-A6CA-91EAD7C6A195}"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5122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9BAFA6-52D1-4BBD-BBAB-3CF3B5AD2CAF}"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49853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93F9E63-74B6-478A-98CD-9D5FA90596D0}"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8546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93F9E63-74B6-478A-98CD-9D5FA90596D0}"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689252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09C378-C125-4877-A25A-EEDF61F3FF4C}"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316219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0D46E0-435C-4F6C-9FF0-406F807264E9}" type="datetime1">
              <a:rPr lang="en-ZA" smtClean="0"/>
              <a:t>2025/05/08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306725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5583B-BF6C-4F56-A9ED-86C4015E36AB}" type="datetime1">
              <a:rPr lang="en-ZA" smtClean="0"/>
              <a:t>2025/05/08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458679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C3BFB92-E896-4ED5-BC85-D1A156DD82E5}" type="datetime1">
              <a:rPr lang="en-ZA" smtClean="0"/>
              <a:t>2025/05/08</a:t>
            </a:fld>
            <a:endParaRPr lang="en-ZA"/>
          </a:p>
        </p:txBody>
      </p:sp>
      <p:sp>
        <p:nvSpPr>
          <p:cNvPr id="5" name="Footer Placeholder 3"/>
          <p:cNvSpPr>
            <a:spLocks noGrp="1"/>
          </p:cNvSpPr>
          <p:nvPr>
            <p:ph type="ftr" sz="quarter" idx="11"/>
          </p:nvPr>
        </p:nvSpPr>
        <p:spPr/>
        <p:txBody>
          <a:bodyPr/>
          <a:lstStyle/>
          <a:p>
            <a:endParaRPr lang="en-ZA"/>
          </a:p>
        </p:txBody>
      </p:sp>
      <p:sp>
        <p:nvSpPr>
          <p:cNvPr id="6" name="Slide Number Placeholder 4"/>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149899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45F6FE-19CF-46E8-ADAD-BA76C9B4B40F}" type="datetime1">
              <a:rPr lang="en-ZA" smtClean="0"/>
              <a:t>2025/05/08</a:t>
            </a:fld>
            <a:endParaRPr lang="en-ZA"/>
          </a:p>
        </p:txBody>
      </p:sp>
      <p:sp>
        <p:nvSpPr>
          <p:cNvPr id="5" name="Footer Placeholder 2"/>
          <p:cNvSpPr>
            <a:spLocks noGrp="1"/>
          </p:cNvSpPr>
          <p:nvPr>
            <p:ph type="ftr" sz="quarter" idx="11"/>
          </p:nvPr>
        </p:nvSpPr>
        <p:spPr/>
        <p:txBody>
          <a:bodyPr/>
          <a:lstStyle/>
          <a:p>
            <a:endParaRPr lang="en-ZA"/>
          </a:p>
        </p:txBody>
      </p:sp>
      <p:sp>
        <p:nvSpPr>
          <p:cNvPr id="6" name="Slide Number Placeholder 3"/>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776130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0AF458B-1A19-4565-B5EC-2500B6C73B13}" type="datetime1">
              <a:rPr lang="en-ZA" smtClean="0"/>
              <a:t>2025/05/08</a:t>
            </a:fld>
            <a:endParaRPr lang="en-ZA"/>
          </a:p>
        </p:txBody>
      </p:sp>
      <p:sp>
        <p:nvSpPr>
          <p:cNvPr id="5" name="Footer Placeholder 5"/>
          <p:cNvSpPr>
            <a:spLocks noGrp="1"/>
          </p:cNvSpPr>
          <p:nvPr>
            <p:ph type="ftr" sz="quarter" idx="11"/>
          </p:nvPr>
        </p:nvSpPr>
        <p:spPr/>
        <p:txBody>
          <a:bodyPr/>
          <a:lstStyle/>
          <a:p>
            <a:endParaRPr lang="en-ZA"/>
          </a:p>
        </p:txBody>
      </p:sp>
      <p:sp>
        <p:nvSpPr>
          <p:cNvPr id="6"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24536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A2F6E6-7DAC-48A9-900E-53B8316EEDBF}" type="datetime1">
              <a:rPr lang="en-ZA" smtClean="0"/>
              <a:t>2025/05/08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057295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585255-AF78-4CED-B15D-753F50597B77}" type="datetime1">
              <a:rPr lang="en-ZA" smtClean="0"/>
              <a:t>2025/05/08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146011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4AE010-5659-48B1-BD85-77426B1DB5AE}"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730761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F896B52-9717-44EB-B902-14717E99BB30}"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90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09C378-C125-4877-A25A-EEDF61F3FF4C}"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512493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572EE1-A6E1-48C0-8C07-6569E0968B20}"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959557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AD22C8-B978-4C4E-9172-D4D6E2E135FB}" type="datetime1">
              <a:rPr lang="en-ZA" smtClean="0"/>
              <a:t>2025/05/08</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529897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6E94CE-74AD-4124-AD9E-BCFE319764F5}" type="datetime1">
              <a:rPr lang="en-ZA" smtClean="0"/>
              <a:t>2025/05/08</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783628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FE24A-AE2D-4243-BA0A-4FEDCBC5ABA4}"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39235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3D8B2-EEFA-4E7B-A6CA-91EAD7C6A195}"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92748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0D46E0-435C-4F6C-9FF0-406F807264E9}" type="datetime1">
              <a:rPr lang="en-ZA" smtClean="0"/>
              <a:t>2025/05/08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39878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5583B-BF6C-4F56-A9ED-86C4015E36AB}" type="datetime1">
              <a:rPr lang="en-ZA" smtClean="0"/>
              <a:t>2025/05/08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63687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C3BFB92-E896-4ED5-BC85-D1A156DD82E5}" type="datetime1">
              <a:rPr lang="en-ZA" smtClean="0"/>
              <a:t>2025/05/08</a:t>
            </a:fld>
            <a:endParaRPr lang="en-ZA"/>
          </a:p>
        </p:txBody>
      </p:sp>
      <p:sp>
        <p:nvSpPr>
          <p:cNvPr id="5" name="Footer Placeholder 3"/>
          <p:cNvSpPr>
            <a:spLocks noGrp="1"/>
          </p:cNvSpPr>
          <p:nvPr>
            <p:ph type="ftr" sz="quarter" idx="11"/>
          </p:nvPr>
        </p:nvSpPr>
        <p:spPr/>
        <p:txBody>
          <a:bodyPr/>
          <a:lstStyle/>
          <a:p>
            <a:endParaRPr lang="en-ZA"/>
          </a:p>
        </p:txBody>
      </p:sp>
      <p:sp>
        <p:nvSpPr>
          <p:cNvPr id="6" name="Slide Number Placeholder 4"/>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20776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45F6FE-19CF-46E8-ADAD-BA76C9B4B40F}" type="datetime1">
              <a:rPr lang="en-ZA" smtClean="0"/>
              <a:t>2025/05/08</a:t>
            </a:fld>
            <a:endParaRPr lang="en-ZA"/>
          </a:p>
        </p:txBody>
      </p:sp>
      <p:sp>
        <p:nvSpPr>
          <p:cNvPr id="5" name="Footer Placeholder 2"/>
          <p:cNvSpPr>
            <a:spLocks noGrp="1"/>
          </p:cNvSpPr>
          <p:nvPr>
            <p:ph type="ftr" sz="quarter" idx="11"/>
          </p:nvPr>
        </p:nvSpPr>
        <p:spPr/>
        <p:txBody>
          <a:bodyPr/>
          <a:lstStyle/>
          <a:p>
            <a:endParaRPr lang="en-ZA"/>
          </a:p>
        </p:txBody>
      </p:sp>
      <p:sp>
        <p:nvSpPr>
          <p:cNvPr id="6" name="Slide Number Placeholder 3"/>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43897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0AF458B-1A19-4565-B5EC-2500B6C73B13}" type="datetime1">
              <a:rPr lang="en-ZA" smtClean="0"/>
              <a:t>2025/05/08</a:t>
            </a:fld>
            <a:endParaRPr lang="en-ZA"/>
          </a:p>
        </p:txBody>
      </p:sp>
      <p:sp>
        <p:nvSpPr>
          <p:cNvPr id="5" name="Footer Placeholder 5"/>
          <p:cNvSpPr>
            <a:spLocks noGrp="1"/>
          </p:cNvSpPr>
          <p:nvPr>
            <p:ph type="ftr" sz="quarter" idx="11"/>
          </p:nvPr>
        </p:nvSpPr>
        <p:spPr/>
        <p:txBody>
          <a:bodyPr/>
          <a:lstStyle/>
          <a:p>
            <a:endParaRPr lang="en-ZA"/>
          </a:p>
        </p:txBody>
      </p:sp>
      <p:sp>
        <p:nvSpPr>
          <p:cNvPr id="6"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70866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9A2F6E6-7DAC-48A9-900E-53B8316EEDBF}" type="datetime1">
              <a:rPr lang="en-ZA" smtClean="0"/>
              <a:t>2025/05/08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41063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1249E4-3ACD-484D-A41A-97E0BB01B236}" type="datetime1">
              <a:rPr lang="en-ZA" smtClean="0"/>
              <a:t>2025/05/08</a:t>
            </a:fld>
            <a:endParaRPr lang="en-Z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Z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4CBC24-1614-497D-88B1-3F4BA274FF76}" type="slidenum">
              <a:rPr lang="en-ZA" smtClean="0"/>
              <a:t>‹#›</a:t>
            </a:fld>
            <a:endParaRPr lang="en-ZA"/>
          </a:p>
        </p:txBody>
      </p:sp>
    </p:spTree>
    <p:extLst>
      <p:ext uri="{BB962C8B-B14F-4D97-AF65-F5344CB8AC3E}">
        <p14:creationId xmlns:p14="http://schemas.microsoft.com/office/powerpoint/2010/main" val="16291676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1249E4-3ACD-484D-A41A-97E0BB01B236}" type="datetime1">
              <a:rPr lang="en-ZA" smtClean="0"/>
              <a:t>2025/05/08</a:t>
            </a:fld>
            <a:endParaRPr lang="en-Z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Z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4CBC24-1614-497D-88B1-3F4BA274FF76}" type="slidenum">
              <a:rPr lang="en-ZA" smtClean="0"/>
              <a:t>‹#›</a:t>
            </a:fld>
            <a:endParaRPr lang="en-ZA"/>
          </a:p>
        </p:txBody>
      </p:sp>
    </p:spTree>
    <p:extLst>
      <p:ext uri="{BB962C8B-B14F-4D97-AF65-F5344CB8AC3E}">
        <p14:creationId xmlns:p14="http://schemas.microsoft.com/office/powerpoint/2010/main" val="155663284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mailto:ppp@isimangaliso.com"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218709"/>
            <a:ext cx="12065205" cy="2560201"/>
          </a:xfrm>
        </p:spPr>
        <p:txBody>
          <a:bodyPr>
            <a:normAutofit fontScale="77500" lnSpcReduction="20000"/>
          </a:bodyPr>
          <a:lstStyle/>
          <a:p>
            <a:pPr algn="ctr"/>
            <a:r>
              <a:rPr lang="en-GB" sz="2800" b="1" dirty="0">
                <a:solidFill>
                  <a:srgbClr val="FFFF00"/>
                </a:solidFill>
              </a:rPr>
              <a:t>RFP No. PPP01/2024-25</a:t>
            </a:r>
          </a:p>
          <a:p>
            <a:pPr algn="ctr"/>
            <a:endParaRPr lang="en-GB" sz="2800" b="1" dirty="0">
              <a:solidFill>
                <a:srgbClr val="FFFF00"/>
              </a:solidFill>
            </a:endParaRPr>
          </a:p>
          <a:p>
            <a:pPr algn="ctr"/>
            <a:r>
              <a:rPr lang="en-GB" sz="2800" b="1" dirty="0">
                <a:solidFill>
                  <a:srgbClr val="FFFF00"/>
                </a:solidFill>
              </a:rPr>
              <a:t>IN RESPECT OF CHARTERS CREEK TOURISM RESORT IN THE WESTERN SHORES SECTION OF THE </a:t>
            </a:r>
            <a:r>
              <a:rPr lang="en-GB" sz="2800" b="1" cap="none" dirty="0">
                <a:solidFill>
                  <a:srgbClr val="FFFF00"/>
                </a:solidFill>
              </a:rPr>
              <a:t>i</a:t>
            </a:r>
            <a:r>
              <a:rPr lang="en-GB" sz="2800" b="1" dirty="0">
                <a:solidFill>
                  <a:srgbClr val="FFFF00"/>
                </a:solidFill>
              </a:rPr>
              <a:t>SIMANGALISO WETLAND PARK</a:t>
            </a:r>
          </a:p>
          <a:p>
            <a:pPr algn="ctr"/>
            <a:endParaRPr lang="en-GB" sz="2800" b="1" dirty="0">
              <a:solidFill>
                <a:srgbClr val="FFFF00"/>
              </a:solidFill>
            </a:endParaRPr>
          </a:p>
          <a:p>
            <a:pPr algn="ctr"/>
            <a:r>
              <a:rPr lang="en-GB" sz="2800" b="1" dirty="0">
                <a:solidFill>
                  <a:srgbClr val="FFFF00"/>
                </a:solidFill>
              </a:rPr>
              <a:t>BIDDERS CONFERENCE MEETING </a:t>
            </a:r>
            <a:endParaRPr lang="en-GB" sz="2800" b="1" dirty="0">
              <a:solidFill>
                <a:schemeClr val="tx1"/>
              </a:solidFill>
            </a:endParaRPr>
          </a:p>
          <a:p>
            <a:pPr algn="ctr"/>
            <a:r>
              <a:rPr lang="en-ZA" sz="1600" b="1" cap="none" dirty="0">
                <a:solidFill>
                  <a:srgbClr val="EA6312">
                    <a:lumMod val="60000"/>
                    <a:lumOff val="40000"/>
                  </a:srgbClr>
                </a:solidFill>
              </a:rPr>
              <a:t>09 May 202</a:t>
            </a:r>
            <a:r>
              <a:rPr lang="en-GB" sz="1600" b="1" cap="none" dirty="0">
                <a:solidFill>
                  <a:srgbClr val="EA6312">
                    <a:lumMod val="60000"/>
                    <a:lumOff val="40000"/>
                  </a:srgbClr>
                </a:solidFill>
              </a:rPr>
              <a:t>5</a:t>
            </a:r>
            <a:endParaRPr lang="en-US" sz="2800" b="1" dirty="0">
              <a:solidFill>
                <a:schemeClr val="tx1"/>
              </a:solidFill>
            </a:endParaRPr>
          </a:p>
          <a:p>
            <a:pPr algn="ctr"/>
            <a:endParaRPr lang="en-ZA" sz="2800" b="1" dirty="0">
              <a:solidFill>
                <a:srgbClr val="FFFF00"/>
              </a:solidFill>
              <a:latin typeface="Arial Narrow" panose="020B0606020202030204" pitchFamily="34" charset="0"/>
            </a:endParaRPr>
          </a:p>
        </p:txBody>
      </p:sp>
      <p:sp>
        <p:nvSpPr>
          <p:cNvPr id="2" name="Slide Number Placeholder 1"/>
          <p:cNvSpPr>
            <a:spLocks noGrp="1"/>
          </p:cNvSpPr>
          <p:nvPr>
            <p:ph type="sldNum" sz="quarter" idx="12"/>
          </p:nvPr>
        </p:nvSpPr>
        <p:spPr>
          <a:xfrm>
            <a:off x="10352540" y="295730"/>
            <a:ext cx="838199" cy="285296"/>
          </a:xfrm>
        </p:spPr>
        <p:txBody>
          <a:bodyPr/>
          <a:lstStyle/>
          <a:p>
            <a:fld id="{734CBC24-1614-497D-88B1-3F4BA274FF76}" type="slidenum">
              <a:rPr lang="en-ZA" smtClean="0"/>
              <a:t>1</a:t>
            </a:fld>
            <a:endParaRPr lang="en-ZA" dirty="0"/>
          </a:p>
        </p:txBody>
      </p:sp>
      <p:pic>
        <p:nvPicPr>
          <p:cNvPr id="5" name="Picture 4" descr="iSimang_ppt_template_1">
            <a:extLst>
              <a:ext uri="{FF2B5EF4-FFF2-40B4-BE49-F238E27FC236}">
                <a16:creationId xmlns:a16="http://schemas.microsoft.com/office/drawing/2014/main" id="{9F2CDC97-969A-48AC-8F86-AF7638BD04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3588" y="0"/>
            <a:ext cx="6864824" cy="413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49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910731" y="121582"/>
            <a:ext cx="8517539" cy="808304"/>
          </a:xfrm>
          <a:solidFill>
            <a:schemeClr val="tx2">
              <a:lumMod val="50000"/>
            </a:schemeClr>
          </a:solidFill>
          <a:ln>
            <a:solidFill>
              <a:schemeClr val="accent1"/>
            </a:solidFill>
          </a:ln>
        </p:spPr>
        <p:txBody>
          <a:bodyPr/>
          <a:lstStyle/>
          <a:p>
            <a:r>
              <a:rPr lang="de-DE" sz="2800" b="1" dirty="0">
                <a:solidFill>
                  <a:schemeClr val="tx1"/>
                </a:solidFill>
              </a:rPr>
              <a:t>PPP Opportunity</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sp>
        <p:nvSpPr>
          <p:cNvPr id="4" name="TextBox 3">
            <a:extLst>
              <a:ext uri="{FF2B5EF4-FFF2-40B4-BE49-F238E27FC236}">
                <a16:creationId xmlns:a16="http://schemas.microsoft.com/office/drawing/2014/main" id="{1959F684-4C47-384C-BFE0-D0C97FF1C8BC}"/>
              </a:ext>
            </a:extLst>
          </p:cNvPr>
          <p:cNvSpPr txBox="1"/>
          <p:nvPr/>
        </p:nvSpPr>
        <p:spPr>
          <a:xfrm>
            <a:off x="1844431" y="1365389"/>
            <a:ext cx="10025516" cy="3964740"/>
          </a:xfrm>
          <a:prstGeom prst="rect">
            <a:avLst/>
          </a:prstGeom>
          <a:noFill/>
        </p:spPr>
        <p:txBody>
          <a:bodyPr wrap="square">
            <a:spAutoFit/>
          </a:bodyPr>
          <a:lstStyle/>
          <a:p>
            <a:pPr marR="0" lvl="0" fontAlgn="auto">
              <a:lnSpc>
                <a:spcPct val="200000"/>
              </a:lnSpc>
              <a:spcBef>
                <a:spcPct val="20000"/>
              </a:spcBef>
              <a:spcAft>
                <a:spcPts val="0"/>
              </a:spcAft>
              <a:buClrTx/>
              <a:buSzTx/>
              <a:tabLst/>
              <a:defRPr/>
            </a:pPr>
            <a:r>
              <a:rPr lang="en-GB" sz="2400" b="1" dirty="0"/>
              <a:t>Contents:</a:t>
            </a:r>
          </a:p>
          <a:p>
            <a:pPr marR="0" lvl="1" indent="-457200" fontAlgn="auto">
              <a:lnSpc>
                <a:spcPct val="200000"/>
              </a:lnSpc>
              <a:spcBef>
                <a:spcPct val="20000"/>
              </a:spcBef>
              <a:spcAft>
                <a:spcPts val="0"/>
              </a:spcAft>
              <a:buClrTx/>
              <a:buSzTx/>
              <a:buFont typeface="+mj-lt"/>
              <a:buAutoNum type="alphaUcPeriod"/>
              <a:tabLst/>
              <a:defRPr/>
            </a:pPr>
            <a:r>
              <a:rPr lang="en-GB" sz="2400" dirty="0"/>
              <a:t>Introduction</a:t>
            </a:r>
          </a:p>
          <a:p>
            <a:pPr marR="0" lvl="1" indent="-457200" fontAlgn="auto">
              <a:lnSpc>
                <a:spcPct val="200000"/>
              </a:lnSpc>
              <a:spcBef>
                <a:spcPct val="20000"/>
              </a:spcBef>
              <a:spcAft>
                <a:spcPts val="0"/>
              </a:spcAft>
              <a:buClrTx/>
              <a:buSzTx/>
              <a:buFont typeface="+mj-lt"/>
              <a:buAutoNum type="alphaUcPeriod"/>
              <a:tabLst/>
              <a:defRPr/>
            </a:pPr>
            <a:r>
              <a:rPr lang="en-GB" sz="2400" dirty="0"/>
              <a:t>Project Objectives</a:t>
            </a:r>
          </a:p>
          <a:p>
            <a:pPr marR="0" lvl="1" indent="-457200" fontAlgn="auto">
              <a:lnSpc>
                <a:spcPct val="200000"/>
              </a:lnSpc>
              <a:spcBef>
                <a:spcPct val="20000"/>
              </a:spcBef>
              <a:spcAft>
                <a:spcPts val="0"/>
              </a:spcAft>
              <a:buClrTx/>
              <a:buSzTx/>
              <a:buFont typeface="+mj-lt"/>
              <a:buAutoNum type="alphaUcPeriod"/>
              <a:tabLst/>
              <a:defRPr/>
            </a:pPr>
            <a:r>
              <a:rPr lang="en-GB" sz="2400" dirty="0"/>
              <a:t>PPP Opportunity</a:t>
            </a:r>
          </a:p>
          <a:p>
            <a:pPr marR="0" lvl="1" indent="-457200" fontAlgn="auto">
              <a:lnSpc>
                <a:spcPct val="200000"/>
              </a:lnSpc>
              <a:spcBef>
                <a:spcPct val="20000"/>
              </a:spcBef>
              <a:spcAft>
                <a:spcPts val="0"/>
              </a:spcAft>
              <a:buClrTx/>
              <a:buSzTx/>
              <a:buFont typeface="+mj-lt"/>
              <a:buAutoNum type="alphaUcPeriod"/>
              <a:tabLst/>
              <a:defRPr/>
            </a:pPr>
            <a:r>
              <a:rPr lang="en-GB" sz="2400" dirty="0"/>
              <a:t>Question &amp; Answers</a:t>
            </a:r>
          </a:p>
        </p:txBody>
      </p:sp>
    </p:spTree>
    <p:extLst>
      <p:ext uri="{BB962C8B-B14F-4D97-AF65-F5344CB8AC3E}">
        <p14:creationId xmlns:p14="http://schemas.microsoft.com/office/powerpoint/2010/main" val="187669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Introduction</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5016758"/>
          </a:xfrm>
          <a:prstGeom prst="rect">
            <a:avLst/>
          </a:prstGeom>
          <a:noFill/>
        </p:spPr>
        <p:txBody>
          <a:bodyPr wrap="square">
            <a:spAutoFit/>
          </a:bodyPr>
          <a:lstStyle/>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In the western shores section of the Park, Charters Creek is located as one of the ten duels;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Charters Creek: A creek with unique flora and fauna, providing a quieter, more secluded experience for bird watchers and nature lovers;</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iSimangaliso intends to procure investors to redevelop and operate the resort on a PPP basis;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Charters Creek is approx. 256 km from Durban and approx. 25 km from St Lucia;</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Located 7km from the Nhlozi Entrance gate in the Western Shores  section of the Park;</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Approx. 40 km from </a:t>
            </a:r>
            <a:r>
              <a:rPr lang="en-GB" sz="2000">
                <a:ea typeface="Times New Roman" panose="02020603050405020304" pitchFamily="18" charset="0"/>
                <a:cs typeface="Arial" panose="020B0604020202020204" pitchFamily="34" charset="0"/>
              </a:rPr>
              <a:t>Mission Rocks </a:t>
            </a:r>
            <a:r>
              <a:rPr lang="en-GB" sz="2000" dirty="0">
                <a:ea typeface="Times New Roman" panose="02020603050405020304" pitchFamily="18" charset="0"/>
                <a:cs typeface="Arial" panose="020B0604020202020204" pitchFamily="34" charset="0"/>
              </a:rPr>
              <a:t>Beach &amp; 60 km from Cape Vidal Beach;</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The area is popular with anglers and bird watchers;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Area also boasts numerous wildlife animals, </a:t>
            </a:r>
            <a:r>
              <a:rPr lang="en-GB" sz="2000" dirty="0" err="1">
                <a:ea typeface="Times New Roman" panose="02020603050405020304" pitchFamily="18" charset="0"/>
                <a:cs typeface="Arial" panose="020B0604020202020204" pitchFamily="34" charset="0"/>
              </a:rPr>
              <a:t>e.g</a:t>
            </a:r>
            <a:r>
              <a:rPr lang="en-GB" sz="2000" dirty="0">
                <a:ea typeface="Times New Roman" panose="02020603050405020304" pitchFamily="18" charset="0"/>
                <a:cs typeface="Arial" panose="020B0604020202020204" pitchFamily="34" charset="0"/>
              </a:rPr>
              <a:t> elephants, buffalo, zebras and giraffes;</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All vehicle access, via Nhlozi Gate or Dukuduku Gate.</a:t>
            </a:r>
          </a:p>
        </p:txBody>
      </p:sp>
    </p:spTree>
    <p:extLst>
      <p:ext uri="{BB962C8B-B14F-4D97-AF65-F5344CB8AC3E}">
        <p14:creationId xmlns:p14="http://schemas.microsoft.com/office/powerpoint/2010/main" val="3471636406"/>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Introduction</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3170099"/>
          </a:xfrm>
          <a:prstGeom prst="rect">
            <a:avLst/>
          </a:prstGeom>
          <a:noFill/>
        </p:spPr>
        <p:txBody>
          <a:bodyPr wrap="square">
            <a:spAutoFit/>
          </a:bodyPr>
          <a:lstStyle/>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An existing concession area;</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iSimangaliso has vastly improved the following infrastructure over the years:</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upgrades to the chalets, </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ablution blocks;</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tarred roads and water infrastructure; </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several viewing points and hides, and a canopy walk.</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The Resort comprise of the following:</a:t>
            </a:r>
          </a:p>
        </p:txBody>
      </p:sp>
      <p:graphicFrame>
        <p:nvGraphicFramePr>
          <p:cNvPr id="5" name="Content Placeholder 6">
            <a:extLst>
              <a:ext uri="{FF2B5EF4-FFF2-40B4-BE49-F238E27FC236}">
                <a16:creationId xmlns:a16="http://schemas.microsoft.com/office/drawing/2014/main" id="{4A66DB36-D2ED-4CE9-BD3D-020D9444860B}"/>
              </a:ext>
            </a:extLst>
          </p:cNvPr>
          <p:cNvGraphicFramePr>
            <a:graphicFrameLocks noGrp="1"/>
          </p:cNvGraphicFramePr>
          <p:nvPr>
            <p:ph idx="1"/>
            <p:extLst>
              <p:ext uri="{D42A27DB-BD31-4B8C-83A1-F6EECF244321}">
                <p14:modId xmlns:p14="http://schemas.microsoft.com/office/powerpoint/2010/main" val="409965945"/>
              </p:ext>
            </p:extLst>
          </p:nvPr>
        </p:nvGraphicFramePr>
        <p:xfrm>
          <a:off x="667109" y="4414298"/>
          <a:ext cx="7606493" cy="2416406"/>
        </p:xfrm>
        <a:graphic>
          <a:graphicData uri="http://schemas.openxmlformats.org/drawingml/2006/table">
            <a:tbl>
              <a:tblPr firstRow="1" firstCol="1" bandRow="1">
                <a:tableStyleId>{5C22544A-7EE6-4342-B048-85BDC9FD1C3A}</a:tableStyleId>
              </a:tblPr>
              <a:tblGrid>
                <a:gridCol w="637568">
                  <a:extLst>
                    <a:ext uri="{9D8B030D-6E8A-4147-A177-3AD203B41FA5}">
                      <a16:colId xmlns:a16="http://schemas.microsoft.com/office/drawing/2014/main" val="2980386463"/>
                    </a:ext>
                  </a:extLst>
                </a:gridCol>
                <a:gridCol w="5494571">
                  <a:extLst>
                    <a:ext uri="{9D8B030D-6E8A-4147-A177-3AD203B41FA5}">
                      <a16:colId xmlns:a16="http://schemas.microsoft.com/office/drawing/2014/main" val="1456192909"/>
                    </a:ext>
                  </a:extLst>
                </a:gridCol>
                <a:gridCol w="1474354">
                  <a:extLst>
                    <a:ext uri="{9D8B030D-6E8A-4147-A177-3AD203B41FA5}">
                      <a16:colId xmlns:a16="http://schemas.microsoft.com/office/drawing/2014/main" val="2377147156"/>
                    </a:ext>
                  </a:extLst>
                </a:gridCol>
              </a:tblGrid>
              <a:tr h="425046">
                <a:tc>
                  <a:txBody>
                    <a:bodyPr/>
                    <a:lstStyle/>
                    <a:p>
                      <a:pPr marL="177800" indent="0" algn="l">
                        <a:lnSpc>
                          <a:spcPct val="150000"/>
                        </a:lnSpc>
                        <a:buNone/>
                      </a:pPr>
                      <a:r>
                        <a:rPr lang="en-GB" sz="2000" dirty="0">
                          <a:effectLst/>
                          <a:latin typeface="+mn-lt"/>
                        </a:rPr>
                        <a:t>#</a:t>
                      </a:r>
                      <a:endParaRPr lang="en-ZA" sz="2000" dirty="0">
                        <a:effectLst/>
                        <a:latin typeface="+mn-lt"/>
                        <a:ea typeface="Times New Roman" panose="02020603050405020304" pitchFamily="18" charset="0"/>
                      </a:endParaRPr>
                    </a:p>
                  </a:txBody>
                  <a:tcPr marL="68580" marR="68580" marT="0" marB="0" anchor="ctr"/>
                </a:tc>
                <a:tc>
                  <a:txBody>
                    <a:bodyPr/>
                    <a:lstStyle/>
                    <a:p>
                      <a:pPr marL="177800" indent="0" algn="l">
                        <a:lnSpc>
                          <a:spcPct val="150000"/>
                        </a:lnSpc>
                        <a:buNone/>
                      </a:pPr>
                      <a:r>
                        <a:rPr lang="en-GB" sz="2000" dirty="0">
                          <a:effectLst/>
                          <a:latin typeface="+mn-lt"/>
                        </a:rPr>
                        <a:t>Description</a:t>
                      </a:r>
                      <a:endParaRPr lang="en-ZA" sz="2000" dirty="0">
                        <a:effectLst/>
                        <a:latin typeface="+mn-lt"/>
                        <a:ea typeface="Times New Roman" panose="02020603050405020304" pitchFamily="18" charset="0"/>
                      </a:endParaRPr>
                    </a:p>
                  </a:txBody>
                  <a:tcPr marL="68580" marR="68580" marT="0" marB="0" anchor="ctr"/>
                </a:tc>
                <a:tc>
                  <a:txBody>
                    <a:bodyPr/>
                    <a:lstStyle/>
                    <a:p>
                      <a:pPr marL="0" indent="0" algn="l">
                        <a:lnSpc>
                          <a:spcPct val="150000"/>
                        </a:lnSpc>
                        <a:buNone/>
                      </a:pPr>
                      <a:r>
                        <a:rPr lang="en-GB" sz="2000" dirty="0">
                          <a:effectLst/>
                          <a:latin typeface="+mn-lt"/>
                        </a:rPr>
                        <a:t>Quantity</a:t>
                      </a:r>
                      <a:endParaRPr lang="en-ZA" sz="20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714555317"/>
                  </a:ext>
                </a:extLst>
              </a:tr>
              <a:tr h="374239">
                <a:tc>
                  <a:txBody>
                    <a:bodyPr/>
                    <a:lstStyle/>
                    <a:p>
                      <a:pPr marL="177800" indent="0" algn="l">
                        <a:lnSpc>
                          <a:spcPct val="150000"/>
                        </a:lnSpc>
                        <a:buNone/>
                      </a:pPr>
                      <a:r>
                        <a:rPr lang="en-GB" sz="2000" dirty="0">
                          <a:effectLst/>
                          <a:latin typeface="+mn-lt"/>
                          <a:ea typeface="Times New Roman" panose="02020603050405020304" pitchFamily="18" charset="0"/>
                        </a:rPr>
                        <a:t>1.</a:t>
                      </a:r>
                      <a:endParaRPr lang="en-ZA" sz="2000" dirty="0">
                        <a:effectLst/>
                        <a:latin typeface="+mn-lt"/>
                        <a:ea typeface="Times New Roman" panose="02020603050405020304" pitchFamily="18" charset="0"/>
                      </a:endParaRPr>
                    </a:p>
                  </a:txBody>
                  <a:tcPr marL="68580" marR="68580" marT="0" marB="0"/>
                </a:tc>
                <a:tc>
                  <a:txBody>
                    <a:bodyPr/>
                    <a:lstStyle/>
                    <a:p>
                      <a:pPr marL="74295" marR="57150">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2 Bed Chalet Unit</a:t>
                      </a:r>
                      <a:endParaRPr lang="en-ZA"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158115" marR="60960" algn="ctr">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10</a:t>
                      </a:r>
                      <a:endParaRPr lang="en-ZA"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93132730"/>
                  </a:ext>
                </a:extLst>
              </a:tr>
              <a:tr h="374239">
                <a:tc>
                  <a:txBody>
                    <a:bodyPr/>
                    <a:lstStyle/>
                    <a:p>
                      <a:pPr marL="177800" indent="0" algn="l">
                        <a:lnSpc>
                          <a:spcPct val="150000"/>
                        </a:lnSpc>
                        <a:buNone/>
                      </a:pPr>
                      <a:r>
                        <a:rPr lang="en-GB" sz="2000" dirty="0">
                          <a:effectLst/>
                          <a:latin typeface="+mn-lt"/>
                          <a:ea typeface="Times New Roman" panose="02020603050405020304" pitchFamily="18" charset="0"/>
                        </a:rPr>
                        <a:t>2.</a:t>
                      </a:r>
                      <a:endParaRPr lang="en-ZA" sz="2000" dirty="0">
                        <a:effectLst/>
                        <a:latin typeface="+mn-lt"/>
                        <a:ea typeface="Times New Roman" panose="02020603050405020304" pitchFamily="18" charset="0"/>
                      </a:endParaRPr>
                    </a:p>
                  </a:txBody>
                  <a:tcPr marL="68580" marR="68580" marT="0" marB="0"/>
                </a:tc>
                <a:tc>
                  <a:txBody>
                    <a:bodyPr/>
                    <a:lstStyle/>
                    <a:p>
                      <a:pPr marL="74295" marR="57150">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4 Bed Chalet Unit</a:t>
                      </a:r>
                      <a:endParaRPr lang="en-ZA"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158115" marR="60960" algn="ctr">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4</a:t>
                      </a:r>
                      <a:endParaRPr lang="en-ZA"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9488558"/>
                  </a:ext>
                </a:extLst>
              </a:tr>
              <a:tr h="374239">
                <a:tc>
                  <a:txBody>
                    <a:bodyPr/>
                    <a:lstStyle/>
                    <a:p>
                      <a:pPr marL="177800" indent="0" algn="l">
                        <a:lnSpc>
                          <a:spcPct val="150000"/>
                        </a:lnSpc>
                        <a:buNone/>
                      </a:pPr>
                      <a:r>
                        <a:rPr lang="en-GB" sz="2000" dirty="0">
                          <a:effectLst/>
                          <a:latin typeface="+mn-lt"/>
                          <a:ea typeface="Times New Roman" panose="02020603050405020304" pitchFamily="18" charset="0"/>
                        </a:rPr>
                        <a:t>3.</a:t>
                      </a:r>
                      <a:endParaRPr lang="en-ZA" sz="2000" dirty="0">
                        <a:effectLst/>
                        <a:latin typeface="+mn-lt"/>
                        <a:ea typeface="Times New Roman" panose="02020603050405020304" pitchFamily="18" charset="0"/>
                      </a:endParaRPr>
                    </a:p>
                  </a:txBody>
                  <a:tcPr marL="68580" marR="68580" marT="0" marB="0"/>
                </a:tc>
                <a:tc>
                  <a:txBody>
                    <a:bodyPr/>
                    <a:lstStyle/>
                    <a:p>
                      <a:pPr marL="74295" marR="57150">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Camping site with own ablution</a:t>
                      </a:r>
                      <a:endParaRPr lang="en-ZA"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158115" marR="60960" algn="ctr">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12</a:t>
                      </a:r>
                      <a:endParaRPr lang="en-ZA"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97486016"/>
                  </a:ext>
                </a:extLst>
              </a:tr>
              <a:tr h="374239">
                <a:tc>
                  <a:txBody>
                    <a:bodyPr/>
                    <a:lstStyle/>
                    <a:p>
                      <a:pPr marL="177800" indent="0" algn="l">
                        <a:lnSpc>
                          <a:spcPct val="150000"/>
                        </a:lnSpc>
                        <a:buNone/>
                      </a:pPr>
                      <a:r>
                        <a:rPr lang="en-GB" sz="2000" dirty="0">
                          <a:effectLst/>
                          <a:latin typeface="+mn-lt"/>
                          <a:ea typeface="Times New Roman" panose="02020603050405020304" pitchFamily="18" charset="0"/>
                        </a:rPr>
                        <a:t>4.</a:t>
                      </a:r>
                      <a:endParaRPr lang="en-ZA" sz="2000" dirty="0">
                        <a:effectLst/>
                        <a:latin typeface="+mn-lt"/>
                        <a:ea typeface="Times New Roman" panose="02020603050405020304" pitchFamily="18" charset="0"/>
                      </a:endParaRPr>
                    </a:p>
                  </a:txBody>
                  <a:tcPr marL="68580" marR="68580" marT="0" marB="0"/>
                </a:tc>
                <a:tc>
                  <a:txBody>
                    <a:bodyPr/>
                    <a:lstStyle/>
                    <a:p>
                      <a:pPr marL="74295" marR="57150">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Restaurant </a:t>
                      </a:r>
                      <a:endParaRPr lang="en-ZA"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158115" marR="60960" algn="ctr">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1</a:t>
                      </a:r>
                      <a:endParaRPr lang="en-ZA"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7043305"/>
                  </a:ext>
                </a:extLst>
              </a:tr>
              <a:tr h="374239">
                <a:tc>
                  <a:txBody>
                    <a:bodyPr/>
                    <a:lstStyle/>
                    <a:p>
                      <a:pPr marL="177800" indent="0" algn="l">
                        <a:lnSpc>
                          <a:spcPct val="150000"/>
                        </a:lnSpc>
                        <a:buNone/>
                      </a:pPr>
                      <a:r>
                        <a:rPr lang="en-GB" sz="2000" dirty="0">
                          <a:effectLst/>
                          <a:latin typeface="+mn-lt"/>
                          <a:ea typeface="Times New Roman" panose="02020603050405020304" pitchFamily="18" charset="0"/>
                        </a:rPr>
                        <a:t>5.</a:t>
                      </a:r>
                      <a:endParaRPr lang="en-ZA" sz="2000" dirty="0">
                        <a:effectLst/>
                        <a:latin typeface="+mn-lt"/>
                        <a:ea typeface="Times New Roman" panose="02020603050405020304" pitchFamily="18" charset="0"/>
                      </a:endParaRPr>
                    </a:p>
                  </a:txBody>
                  <a:tcPr marL="68580" marR="68580" marT="0" marB="0"/>
                </a:tc>
                <a:tc>
                  <a:txBody>
                    <a:bodyPr/>
                    <a:lstStyle/>
                    <a:p>
                      <a:pPr marL="74295" marR="57150">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Swimming pool </a:t>
                      </a:r>
                      <a:endParaRPr lang="en-ZA"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158115" marR="60960" algn="ctr">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1</a:t>
                      </a:r>
                      <a:endParaRPr lang="en-ZA"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33859777"/>
                  </a:ext>
                </a:extLst>
              </a:tr>
            </a:tbl>
          </a:graphicData>
        </a:graphic>
      </p:graphicFrame>
    </p:spTree>
    <p:extLst>
      <p:ext uri="{BB962C8B-B14F-4D97-AF65-F5344CB8AC3E}">
        <p14:creationId xmlns:p14="http://schemas.microsoft.com/office/powerpoint/2010/main" val="2423307043"/>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Introduction</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715005" cy="1631216"/>
          </a:xfrm>
          <a:prstGeom prst="rect">
            <a:avLst/>
          </a:prstGeom>
          <a:noFill/>
        </p:spPr>
        <p:txBody>
          <a:bodyPr wrap="square">
            <a:spAutoFit/>
          </a:bodyPr>
          <a:lstStyle/>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Location of Charters Creek Resort.</a:t>
            </a:r>
          </a:p>
        </p:txBody>
      </p:sp>
      <p:pic>
        <p:nvPicPr>
          <p:cNvPr id="8" name="Picture 7">
            <a:extLst>
              <a:ext uri="{FF2B5EF4-FFF2-40B4-BE49-F238E27FC236}">
                <a16:creationId xmlns:a16="http://schemas.microsoft.com/office/drawing/2014/main" id="{0E74EF0A-7D53-4104-84E5-F86BD5BC739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4131" y="1114260"/>
            <a:ext cx="9336608" cy="5743740"/>
          </a:xfrm>
          <a:prstGeom prst="rect">
            <a:avLst/>
          </a:prstGeom>
          <a:noFill/>
          <a:ln>
            <a:noFill/>
          </a:ln>
        </p:spPr>
      </p:pic>
    </p:spTree>
    <p:extLst>
      <p:ext uri="{BB962C8B-B14F-4D97-AF65-F5344CB8AC3E}">
        <p14:creationId xmlns:p14="http://schemas.microsoft.com/office/powerpoint/2010/main" val="3371240486"/>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Project Objectives</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5632311"/>
          </a:xfrm>
          <a:prstGeom prst="rect">
            <a:avLst/>
          </a:prstGeom>
          <a:noFill/>
        </p:spPr>
        <p:txBody>
          <a:bodyPr wrap="square">
            <a:spAutoFit/>
          </a:bodyPr>
          <a:lstStyle/>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Undertake a PPP for the resort using the Toolkit for Tourism</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Compliance with the PFMA, World Heritage Act, and other prescripts of the law.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Efficient use of the project site</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Enhance the attractiveness of the resort, increase tourist traffic and stay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Facilitate and fast track the redevelopment of facilities at the resort,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Ensure increased tourist numbers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Contribution to increased revenue within the Park.</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Redevelop and upgrade facilities to support interpretation and enhance visitor experience.</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Improve visitor’s experience at an attractive destination and generate revenue within the Park.</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Redevelop and upgrade facilities that to provide 4-star lodge facilities.</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Support conservation management</a:t>
            </a:r>
          </a:p>
        </p:txBody>
      </p:sp>
    </p:spTree>
    <p:extLst>
      <p:ext uri="{BB962C8B-B14F-4D97-AF65-F5344CB8AC3E}">
        <p14:creationId xmlns:p14="http://schemas.microsoft.com/office/powerpoint/2010/main" val="1289587926"/>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PPP Opportunity </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250891" cy="2708434"/>
          </a:xfrm>
          <a:prstGeom prst="rect">
            <a:avLst/>
          </a:prstGeom>
          <a:noFill/>
        </p:spPr>
        <p:txBody>
          <a:bodyPr wrap="square">
            <a:spAutoFit/>
          </a:bodyPr>
          <a:lstStyle/>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iSimangaliso is inviting proposals through this RFP for the redevelopment of the Charters Creek resort.</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Redevelopment to be a design, build, finance, operate and transfer (DBFOT) PPP and should deliver an attractive 4-star resort and tourist destination,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Redevelopment is envisaged to be undertaken on a brownfield project site,</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Project Contract Term is twenty (20) years, including a development period of one (1) year and operations period of nineteen (19) years. </a:t>
            </a:r>
          </a:p>
        </p:txBody>
      </p:sp>
    </p:spTree>
    <p:extLst>
      <p:ext uri="{BB962C8B-B14F-4D97-AF65-F5344CB8AC3E}">
        <p14:creationId xmlns:p14="http://schemas.microsoft.com/office/powerpoint/2010/main" val="1104410975"/>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PPP Opportunity </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B5B5B10C-E8DD-42EB-ADF4-BD693EBAE15B}"/>
              </a:ext>
            </a:extLst>
          </p:cNvPr>
          <p:cNvSpPr txBox="1"/>
          <p:nvPr/>
        </p:nvSpPr>
        <p:spPr>
          <a:xfrm>
            <a:off x="179109" y="1114260"/>
            <a:ext cx="11717616" cy="4093428"/>
          </a:xfrm>
          <a:prstGeom prst="rect">
            <a:avLst/>
          </a:prstGeom>
          <a:noFill/>
        </p:spPr>
        <p:txBody>
          <a:bodyPr wrap="square">
            <a:spAutoFit/>
          </a:bodyPr>
          <a:lstStyle/>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Bidders are required to submit their own comprehensive proposals which will include:</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Demand &amp; revenue assessment,</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Financial &amp; capital plans including a comprehensive financial model, NPV, IRR, ROI etc,</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Financial model to be submitted in an editable format i.e. MS Excel.</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Value for money outputs,</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Risk management plan including a risk matrix,</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Business &amp; operations plans including maintenance plan,</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Environmental plans,</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Marked-up PPP agreement,</a:t>
            </a:r>
          </a:p>
        </p:txBody>
      </p:sp>
    </p:spTree>
    <p:extLst>
      <p:ext uri="{BB962C8B-B14F-4D97-AF65-F5344CB8AC3E}">
        <p14:creationId xmlns:p14="http://schemas.microsoft.com/office/powerpoint/2010/main" val="657618322"/>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sp>
        <p:nvSpPr>
          <p:cNvPr id="4" name="TextBox 3">
            <a:extLst>
              <a:ext uri="{FF2B5EF4-FFF2-40B4-BE49-F238E27FC236}">
                <a16:creationId xmlns:a16="http://schemas.microsoft.com/office/drawing/2014/main" id="{1959F684-4C47-384C-BFE0-D0C97FF1C8BC}"/>
              </a:ext>
            </a:extLst>
          </p:cNvPr>
          <p:cNvSpPr txBox="1"/>
          <p:nvPr/>
        </p:nvSpPr>
        <p:spPr>
          <a:xfrm>
            <a:off x="1797778" y="3118644"/>
            <a:ext cx="9597293" cy="707886"/>
          </a:xfrm>
          <a:prstGeom prst="rect">
            <a:avLst/>
          </a:prstGeom>
          <a:noFill/>
        </p:spPr>
        <p:txBody>
          <a:bodyPr wrap="square">
            <a:spAutoFit/>
          </a:bodyPr>
          <a:lstStyle/>
          <a:p>
            <a:pPr algn="ctr"/>
            <a:r>
              <a:rPr lang="en-US" sz="4000" b="1" i="1" dirty="0">
                <a:solidFill>
                  <a:schemeClr val="accent2">
                    <a:lumMod val="60000"/>
                    <a:lumOff val="40000"/>
                  </a:schemeClr>
                </a:solidFill>
              </a:rPr>
              <a:t>Bidding Process</a:t>
            </a:r>
            <a:endParaRPr lang="en-US" sz="4000" dirty="0"/>
          </a:p>
        </p:txBody>
      </p:sp>
    </p:spTree>
    <p:extLst>
      <p:ext uri="{BB962C8B-B14F-4D97-AF65-F5344CB8AC3E}">
        <p14:creationId xmlns:p14="http://schemas.microsoft.com/office/powerpoint/2010/main" val="1364909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910731" y="121582"/>
            <a:ext cx="8517539" cy="808304"/>
          </a:xfrm>
          <a:solidFill>
            <a:schemeClr val="tx2">
              <a:lumMod val="50000"/>
            </a:schemeClr>
          </a:solidFill>
          <a:ln>
            <a:solidFill>
              <a:schemeClr val="accent1"/>
            </a:solidFill>
          </a:ln>
        </p:spPr>
        <p:txBody>
          <a:bodyPr/>
          <a:lstStyle/>
          <a:p>
            <a:r>
              <a:rPr lang="de-DE" sz="2800" b="1" dirty="0">
                <a:solidFill>
                  <a:schemeClr val="tx1"/>
                </a:solidFill>
              </a:rPr>
              <a:t>Bidding Process</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sp>
        <p:nvSpPr>
          <p:cNvPr id="4" name="TextBox 3">
            <a:extLst>
              <a:ext uri="{FF2B5EF4-FFF2-40B4-BE49-F238E27FC236}">
                <a16:creationId xmlns:a16="http://schemas.microsoft.com/office/drawing/2014/main" id="{1959F684-4C47-384C-BFE0-D0C97FF1C8BC}"/>
              </a:ext>
            </a:extLst>
          </p:cNvPr>
          <p:cNvSpPr txBox="1"/>
          <p:nvPr/>
        </p:nvSpPr>
        <p:spPr>
          <a:xfrm>
            <a:off x="1844431" y="1365389"/>
            <a:ext cx="10025516" cy="4343305"/>
          </a:xfrm>
          <a:prstGeom prst="rect">
            <a:avLst/>
          </a:prstGeom>
          <a:noFill/>
        </p:spPr>
        <p:txBody>
          <a:bodyPr wrap="square">
            <a:spAutoFit/>
          </a:bodyPr>
          <a:lstStyle/>
          <a:p>
            <a:pPr marR="0" lvl="0" fontAlgn="auto">
              <a:lnSpc>
                <a:spcPct val="150000"/>
              </a:lnSpc>
              <a:spcBef>
                <a:spcPct val="20000"/>
              </a:spcBef>
              <a:spcAft>
                <a:spcPts val="0"/>
              </a:spcAft>
              <a:buClrTx/>
              <a:buSzTx/>
              <a:tabLst/>
              <a:defRPr/>
            </a:pPr>
            <a:r>
              <a:rPr lang="en-GB" sz="2400" b="1" dirty="0"/>
              <a:t>Contents:</a:t>
            </a:r>
          </a:p>
          <a:p>
            <a:pPr marR="0" lvl="1" indent="-457200" fontAlgn="auto">
              <a:lnSpc>
                <a:spcPct val="150000"/>
              </a:lnSpc>
              <a:spcBef>
                <a:spcPct val="20000"/>
              </a:spcBef>
              <a:spcAft>
                <a:spcPts val="0"/>
              </a:spcAft>
              <a:buClrTx/>
              <a:buSzTx/>
              <a:buFont typeface="+mj-lt"/>
              <a:buAutoNum type="alphaUcPeriod"/>
              <a:tabLst/>
              <a:defRPr/>
            </a:pPr>
            <a:r>
              <a:rPr lang="en-GB" sz="2400" dirty="0"/>
              <a:t>RFP Document</a:t>
            </a:r>
          </a:p>
          <a:p>
            <a:pPr marR="0" lvl="1" indent="-457200" fontAlgn="auto">
              <a:lnSpc>
                <a:spcPct val="150000"/>
              </a:lnSpc>
              <a:spcBef>
                <a:spcPct val="20000"/>
              </a:spcBef>
              <a:spcAft>
                <a:spcPts val="0"/>
              </a:spcAft>
              <a:buClrTx/>
              <a:buSzTx/>
              <a:buFont typeface="+mj-lt"/>
              <a:buAutoNum type="alphaUcPeriod"/>
              <a:tabLst/>
              <a:defRPr/>
            </a:pPr>
            <a:r>
              <a:rPr lang="en-GB" sz="2400" dirty="0"/>
              <a:t>Bidding Time-Table</a:t>
            </a:r>
          </a:p>
          <a:p>
            <a:pPr marR="0" lvl="1" indent="-457200" fontAlgn="auto">
              <a:lnSpc>
                <a:spcPct val="150000"/>
              </a:lnSpc>
              <a:spcBef>
                <a:spcPct val="20000"/>
              </a:spcBef>
              <a:spcAft>
                <a:spcPts val="0"/>
              </a:spcAft>
              <a:buClrTx/>
              <a:buSzTx/>
              <a:buFont typeface="+mj-lt"/>
              <a:buAutoNum type="alphaUcPeriod"/>
              <a:tabLst/>
              <a:defRPr/>
            </a:pPr>
            <a:r>
              <a:rPr lang="en-GB" sz="2400" dirty="0"/>
              <a:t>Evaluation Criteria</a:t>
            </a:r>
          </a:p>
          <a:p>
            <a:pPr marR="0" lvl="1" indent="-457200" fontAlgn="auto">
              <a:lnSpc>
                <a:spcPct val="150000"/>
              </a:lnSpc>
              <a:spcBef>
                <a:spcPct val="20000"/>
              </a:spcBef>
              <a:spcAft>
                <a:spcPts val="0"/>
              </a:spcAft>
              <a:buClrTx/>
              <a:buSzTx/>
              <a:buFont typeface="+mj-lt"/>
              <a:buAutoNum type="alphaUcPeriod"/>
              <a:tabLst/>
              <a:defRPr/>
            </a:pPr>
            <a:r>
              <a:rPr lang="en-GB" sz="2400" dirty="0"/>
              <a:t>Bid Submission</a:t>
            </a:r>
          </a:p>
          <a:p>
            <a:pPr marR="0" lvl="1" indent="-457200" fontAlgn="auto">
              <a:lnSpc>
                <a:spcPct val="150000"/>
              </a:lnSpc>
              <a:spcBef>
                <a:spcPct val="20000"/>
              </a:spcBef>
              <a:spcAft>
                <a:spcPts val="0"/>
              </a:spcAft>
              <a:buClrTx/>
              <a:buSzTx/>
              <a:buFont typeface="+mj-lt"/>
              <a:buAutoNum type="alphaUcPeriod"/>
              <a:tabLst/>
              <a:defRPr/>
            </a:pPr>
            <a:r>
              <a:rPr lang="en-GB" sz="2400" dirty="0"/>
              <a:t>Procurement Process</a:t>
            </a:r>
          </a:p>
          <a:p>
            <a:pPr marR="0" lvl="1" indent="-457200" fontAlgn="auto">
              <a:lnSpc>
                <a:spcPct val="150000"/>
              </a:lnSpc>
              <a:spcBef>
                <a:spcPct val="20000"/>
              </a:spcBef>
              <a:spcAft>
                <a:spcPts val="0"/>
              </a:spcAft>
              <a:buClrTx/>
              <a:buSzTx/>
              <a:buFont typeface="+mj-lt"/>
              <a:buAutoNum type="alphaUcPeriod"/>
              <a:tabLst/>
              <a:defRPr/>
            </a:pPr>
            <a:r>
              <a:rPr lang="en-GB" sz="2400" dirty="0"/>
              <a:t>Question &amp; Answers</a:t>
            </a:r>
          </a:p>
        </p:txBody>
      </p:sp>
    </p:spTree>
    <p:extLst>
      <p:ext uri="{BB962C8B-B14F-4D97-AF65-F5344CB8AC3E}">
        <p14:creationId xmlns:p14="http://schemas.microsoft.com/office/powerpoint/2010/main" val="195253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RFP Document</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grpSp>
        <p:nvGrpSpPr>
          <p:cNvPr id="3" name="Group 2">
            <a:extLst>
              <a:ext uri="{FF2B5EF4-FFF2-40B4-BE49-F238E27FC236}">
                <a16:creationId xmlns:a16="http://schemas.microsoft.com/office/drawing/2014/main" id="{0F6BC897-E475-42F0-81EA-74590F184478}"/>
              </a:ext>
            </a:extLst>
          </p:cNvPr>
          <p:cNvGrpSpPr/>
          <p:nvPr/>
        </p:nvGrpSpPr>
        <p:grpSpPr>
          <a:xfrm>
            <a:off x="179109" y="1082852"/>
            <a:ext cx="11833782" cy="5545172"/>
            <a:chOff x="179109" y="1082852"/>
            <a:chExt cx="11833782" cy="5545172"/>
          </a:xfrm>
        </p:grpSpPr>
        <p:sp>
          <p:nvSpPr>
            <p:cNvPr id="5" name="TextBox 4">
              <a:extLst>
                <a:ext uri="{FF2B5EF4-FFF2-40B4-BE49-F238E27FC236}">
                  <a16:creationId xmlns:a16="http://schemas.microsoft.com/office/drawing/2014/main" id="{886D5DDA-40AA-4DDF-AAB1-36101D5D8C9E}"/>
                </a:ext>
              </a:extLst>
            </p:cNvPr>
            <p:cNvSpPr txBox="1"/>
            <p:nvPr/>
          </p:nvSpPr>
          <p:spPr>
            <a:xfrm>
              <a:off x="179109" y="1082852"/>
              <a:ext cx="3568115" cy="5542223"/>
            </a:xfrm>
            <a:prstGeom prst="rect">
              <a:avLst/>
            </a:prstGeom>
            <a:solidFill>
              <a:srgbClr val="5B9BD5">
                <a:lumMod val="20000"/>
                <a:lumOff val="80000"/>
              </a:srgbClr>
            </a:solidFill>
          </p:spPr>
          <p:txBody>
            <a:bodyPr wrap="square">
              <a:spAutoFit/>
            </a:bodyPr>
            <a:lstStyle/>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Background Information	</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Legal, Regulatory &amp; Institutional Framework</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Integrated Management Plan</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iSimangaliso Commercialisation Strategy</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Value For Money Objectives</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B-BBEE/Transformation</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The PPP Charters Creek Tourism Resort PPP Project Opportunity</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Utilities And Facilities Management</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Concession Agreement	</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Bid Rules</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Disqualification</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Incomplete Bids</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Bid Process Information</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Site Visits	</a:t>
              </a:r>
            </a:p>
          </p:txBody>
        </p:sp>
        <p:sp>
          <p:nvSpPr>
            <p:cNvPr id="7" name="TextBox 6">
              <a:extLst>
                <a:ext uri="{FF2B5EF4-FFF2-40B4-BE49-F238E27FC236}">
                  <a16:creationId xmlns:a16="http://schemas.microsoft.com/office/drawing/2014/main" id="{526E8B2A-851E-4DAF-9FF4-1C064CA6BAC2}"/>
                </a:ext>
              </a:extLst>
            </p:cNvPr>
            <p:cNvSpPr txBox="1"/>
            <p:nvPr/>
          </p:nvSpPr>
          <p:spPr>
            <a:xfrm>
              <a:off x="3930778" y="1082852"/>
              <a:ext cx="4336144" cy="5545172"/>
            </a:xfrm>
            <a:prstGeom prst="rect">
              <a:avLst/>
            </a:prstGeom>
            <a:solidFill>
              <a:srgbClr val="ED7D31">
                <a:lumMod val="20000"/>
                <a:lumOff val="80000"/>
              </a:srgbClr>
            </a:solidFill>
          </p:spPr>
          <p:txBody>
            <a:bodyPr wrap="square">
              <a:spAutoFit/>
            </a:bodyPr>
            <a:lstStyle/>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Bid Submission</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Content And Submission Of Bids</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How The Bids Will Be Opened	</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Evaluation Criteria	</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Scoring for Functionality (Envelope 1) </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PPP Fee Offer &amp; B-BBEE Project Scorecard Commitment/Specific Goals (Envelope 2)</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Selection of Preferred Bidder	</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Signature &amp; Effectiveness Of Concession Agreement</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Bond (Bid And Performance Bond)</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Cost Recovery on Investment by iSimangaliso</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Publicity</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Funding for Tourism Development</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Information Pack for Bidders	</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Prequalification &amp; Mandatory Requirements</a:t>
              </a:r>
            </a:p>
          </p:txBody>
        </p:sp>
        <p:sp>
          <p:nvSpPr>
            <p:cNvPr id="8" name="TextBox 7">
              <a:extLst>
                <a:ext uri="{FF2B5EF4-FFF2-40B4-BE49-F238E27FC236}">
                  <a16:creationId xmlns:a16="http://schemas.microsoft.com/office/drawing/2014/main" id="{48C5F589-23B9-4482-81A3-59764CA7AAE1}"/>
                </a:ext>
              </a:extLst>
            </p:cNvPr>
            <p:cNvSpPr txBox="1"/>
            <p:nvPr/>
          </p:nvSpPr>
          <p:spPr>
            <a:xfrm>
              <a:off x="8469825" y="1082852"/>
              <a:ext cx="3543066" cy="5396349"/>
            </a:xfrm>
            <a:prstGeom prst="rect">
              <a:avLst/>
            </a:prstGeom>
            <a:solidFill>
              <a:schemeClr val="bg2">
                <a:lumMod val="60000"/>
                <a:lumOff val="40000"/>
              </a:schemeClr>
            </a:solidFill>
          </p:spPr>
          <p:txBody>
            <a:bodyPr wrap="square">
              <a:spAutoFit/>
            </a:bodyPr>
            <a:lstStyle/>
            <a:p>
              <a:pPr algn="just">
                <a:spcAft>
                  <a:spcPts val="800"/>
                </a:spcAft>
              </a:pPr>
              <a:r>
                <a:rPr lang="en-ZA" sz="1400" b="1" dirty="0">
                  <a:solidFill>
                    <a:schemeClr val="tx1">
                      <a:lumMod val="95000"/>
                    </a:schemeClr>
                  </a:solidFill>
                  <a:effectLst/>
                  <a:ea typeface="Arial Narrow" panose="020B0606020202030204" pitchFamily="34" charset="0"/>
                  <a:cs typeface="Arial" panose="020B0604020202020204" pitchFamily="34" charset="0"/>
                </a:rPr>
                <a:t>List of Annexure</a:t>
              </a: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1: Information Required</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2: Evaluation Criteria</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3: B-BBEE/ Specific Goals Obligations</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4: PPP Offer</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5: Concession Agreement</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6: Cover Page and Declaration Form </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7: Form of Suretyship</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8: Environmental Declaration</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9A:  Map of the Park</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9B:  Project Site Conceptual Layout</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9C:  Description of Project Site</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10: Park Zonation </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11: Wording of the Performance Bond</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12: Park and Activity rules</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13: Compulsory Checklist</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14: Integrated Management Plan</a:t>
              </a:r>
            </a:p>
          </p:txBody>
        </p:sp>
      </p:grpSp>
    </p:spTree>
    <p:extLst>
      <p:ext uri="{BB962C8B-B14F-4D97-AF65-F5344CB8AC3E}">
        <p14:creationId xmlns:p14="http://schemas.microsoft.com/office/powerpoint/2010/main" val="123458448"/>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910731" y="115930"/>
            <a:ext cx="8517539" cy="808304"/>
          </a:xfrm>
          <a:solidFill>
            <a:schemeClr val="tx2">
              <a:lumMod val="50000"/>
            </a:schemeClr>
          </a:solidFill>
          <a:ln>
            <a:solidFill>
              <a:schemeClr val="accent1"/>
            </a:solidFill>
          </a:ln>
        </p:spPr>
        <p:txBody>
          <a:bodyPr/>
          <a:lstStyle/>
          <a:p>
            <a:pPr algn="ctr"/>
            <a:r>
              <a:rPr lang="en-US" sz="2800" b="1" dirty="0">
                <a:solidFill>
                  <a:schemeClr val="tx1"/>
                </a:solidFill>
              </a:rPr>
              <a:t>AGENDA</a:t>
            </a:r>
            <a:endParaRPr lang="en-ZA" sz="2800" b="1" dirty="0">
              <a:solidFill>
                <a:schemeClr val="tx1"/>
              </a:solidFill>
            </a:endParaRP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7419"/>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602" y="2373506"/>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graphicFrame>
        <p:nvGraphicFramePr>
          <p:cNvPr id="80" name="Content Placeholder 6">
            <a:extLst>
              <a:ext uri="{FF2B5EF4-FFF2-40B4-BE49-F238E27FC236}">
                <a16:creationId xmlns:a16="http://schemas.microsoft.com/office/drawing/2014/main" id="{5F213B4E-802B-46A6-B14C-6D984436C90C}"/>
              </a:ext>
            </a:extLst>
          </p:cNvPr>
          <p:cNvGraphicFramePr>
            <a:graphicFrameLocks noGrp="1"/>
          </p:cNvGraphicFramePr>
          <p:nvPr>
            <p:ph idx="1"/>
            <p:extLst>
              <p:ext uri="{D42A27DB-BD31-4B8C-83A1-F6EECF244321}">
                <p14:modId xmlns:p14="http://schemas.microsoft.com/office/powerpoint/2010/main" val="1787800591"/>
              </p:ext>
            </p:extLst>
          </p:nvPr>
        </p:nvGraphicFramePr>
        <p:xfrm>
          <a:off x="1910731" y="1169113"/>
          <a:ext cx="9192698" cy="5273133"/>
        </p:xfrm>
        <a:graphic>
          <a:graphicData uri="http://schemas.openxmlformats.org/drawingml/2006/table">
            <a:tbl>
              <a:tblPr firstRow="1" firstCol="1" bandRow="1">
                <a:tableStyleId>{5C22544A-7EE6-4342-B048-85BDC9FD1C3A}</a:tableStyleId>
              </a:tblPr>
              <a:tblGrid>
                <a:gridCol w="673849">
                  <a:extLst>
                    <a:ext uri="{9D8B030D-6E8A-4147-A177-3AD203B41FA5}">
                      <a16:colId xmlns:a16="http://schemas.microsoft.com/office/drawing/2014/main" val="2980386463"/>
                    </a:ext>
                  </a:extLst>
                </a:gridCol>
                <a:gridCol w="6016495">
                  <a:extLst>
                    <a:ext uri="{9D8B030D-6E8A-4147-A177-3AD203B41FA5}">
                      <a16:colId xmlns:a16="http://schemas.microsoft.com/office/drawing/2014/main" val="1456192909"/>
                    </a:ext>
                  </a:extLst>
                </a:gridCol>
                <a:gridCol w="2502354">
                  <a:extLst>
                    <a:ext uri="{9D8B030D-6E8A-4147-A177-3AD203B41FA5}">
                      <a16:colId xmlns:a16="http://schemas.microsoft.com/office/drawing/2014/main" val="2377147156"/>
                    </a:ext>
                  </a:extLst>
                </a:gridCol>
              </a:tblGrid>
              <a:tr h="404773">
                <a:tc>
                  <a:txBody>
                    <a:bodyPr/>
                    <a:lstStyle/>
                    <a:p>
                      <a:pPr marL="177800" indent="0" algn="l">
                        <a:lnSpc>
                          <a:spcPct val="150000"/>
                        </a:lnSpc>
                        <a:buNone/>
                      </a:pPr>
                      <a:r>
                        <a:rPr lang="en-GB" sz="1600" dirty="0">
                          <a:effectLst/>
                          <a:latin typeface="+mn-lt"/>
                        </a:rPr>
                        <a:t>#</a:t>
                      </a:r>
                      <a:endParaRPr lang="en-ZA" sz="1600" dirty="0">
                        <a:effectLst/>
                        <a:latin typeface="+mn-lt"/>
                        <a:ea typeface="Times New Roman" panose="02020603050405020304" pitchFamily="18" charset="0"/>
                      </a:endParaRPr>
                    </a:p>
                  </a:txBody>
                  <a:tcPr marL="68580" marR="68580" marT="0" marB="0" anchor="ctr"/>
                </a:tc>
                <a:tc>
                  <a:txBody>
                    <a:bodyPr/>
                    <a:lstStyle/>
                    <a:p>
                      <a:pPr marL="457200" algn="ctr">
                        <a:lnSpc>
                          <a:spcPct val="150000"/>
                        </a:lnSpc>
                        <a:buNone/>
                      </a:pPr>
                      <a:r>
                        <a:rPr lang="en-GB" sz="1600" dirty="0">
                          <a:effectLst/>
                          <a:latin typeface="+mn-lt"/>
                        </a:rPr>
                        <a:t>Description</a:t>
                      </a:r>
                      <a:endParaRPr lang="en-ZA" sz="1600" dirty="0">
                        <a:effectLst/>
                        <a:latin typeface="+mn-lt"/>
                        <a:ea typeface="Times New Roman" panose="02020603050405020304" pitchFamily="18" charset="0"/>
                      </a:endParaRPr>
                    </a:p>
                  </a:txBody>
                  <a:tcPr marL="68580" marR="68580" marT="0" marB="0" anchor="ctr"/>
                </a:tc>
                <a:tc>
                  <a:txBody>
                    <a:bodyPr/>
                    <a:lstStyle/>
                    <a:p>
                      <a:pPr marL="0" indent="0" algn="l">
                        <a:lnSpc>
                          <a:spcPct val="150000"/>
                        </a:lnSpc>
                        <a:buNone/>
                      </a:pPr>
                      <a:r>
                        <a:rPr lang="en-GB" sz="1600" dirty="0">
                          <a:effectLst/>
                          <a:latin typeface="+mn-lt"/>
                        </a:rPr>
                        <a:t>Presenter</a:t>
                      </a:r>
                      <a:endParaRPr lang="en-ZA" sz="16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714555317"/>
                  </a:ext>
                </a:extLst>
              </a:tr>
              <a:tr h="431708">
                <a:tc>
                  <a:txBody>
                    <a:bodyPr/>
                    <a:lstStyle/>
                    <a:p>
                      <a:pPr marL="177800" indent="0" algn="l">
                        <a:lnSpc>
                          <a:spcPct val="150000"/>
                        </a:lnSpc>
                        <a:buNone/>
                      </a:pPr>
                      <a:r>
                        <a:rPr lang="en-GB" sz="1600" dirty="0">
                          <a:effectLst/>
                          <a:latin typeface="+mn-lt"/>
                          <a:ea typeface="Times New Roman" panose="02020603050405020304" pitchFamily="18" charset="0"/>
                        </a:rPr>
                        <a:t>1.</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GB" sz="1600" dirty="0">
                          <a:effectLst/>
                          <a:latin typeface="+mn-lt"/>
                          <a:ea typeface="Times New Roman" panose="02020603050405020304" pitchFamily="18" charset="0"/>
                        </a:rPr>
                        <a:t>Welcome &amp; Opening</a:t>
                      </a:r>
                      <a:endParaRPr lang="en-ZA" sz="1600" dirty="0">
                        <a:effectLst/>
                        <a:latin typeface="+mn-lt"/>
                        <a:ea typeface="Times New Roman" panose="02020603050405020304" pitchFamily="18" charset="0"/>
                      </a:endParaRP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lang="en-GB" sz="1600" dirty="0">
                          <a:effectLst/>
                          <a:latin typeface="+mn-lt"/>
                          <a:ea typeface="Times New Roman" panose="02020603050405020304" pitchFamily="18" charset="0"/>
                        </a:rPr>
                        <a:t>Project Officer</a:t>
                      </a:r>
                    </a:p>
                  </a:txBody>
                  <a:tcPr marL="68580" marR="68580" marT="0" marB="0"/>
                </a:tc>
                <a:extLst>
                  <a:ext uri="{0D108BD9-81ED-4DB2-BD59-A6C34878D82A}">
                    <a16:rowId xmlns:a16="http://schemas.microsoft.com/office/drawing/2014/main" val="2393132730"/>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2.</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GB" sz="1600" dirty="0">
                          <a:effectLst/>
                          <a:latin typeface="+mn-lt"/>
                          <a:ea typeface="Times New Roman" panose="02020603050405020304" pitchFamily="18" charset="0"/>
                        </a:rPr>
                        <a:t>Time for Bidders Conference (11H30 – 13H00)</a:t>
                      </a:r>
                      <a:endParaRPr lang="en-ZA" sz="1600" dirty="0">
                        <a:effectLst/>
                        <a:latin typeface="+mn-lt"/>
                        <a:ea typeface="Times New Roman" panose="02020603050405020304" pitchFamily="18" charset="0"/>
                      </a:endParaRP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809488558"/>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3.</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GB" sz="1600" dirty="0">
                          <a:effectLst/>
                          <a:latin typeface="+mn-lt"/>
                          <a:ea typeface="Times New Roman" panose="02020603050405020304" pitchFamily="18" charset="0"/>
                        </a:rPr>
                        <a:t>Introduction of iSimangaliso Team</a:t>
                      </a:r>
                      <a:endParaRPr lang="en-ZA" sz="1600" dirty="0">
                        <a:effectLst/>
                        <a:latin typeface="+mn-lt"/>
                        <a:ea typeface="Times New Roman" panose="02020603050405020304" pitchFamily="18" charset="0"/>
                      </a:endParaRP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2697486016"/>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4.</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GB" sz="1600" dirty="0">
                          <a:effectLst/>
                          <a:latin typeface="+mn-lt"/>
                          <a:ea typeface="Times New Roman" panose="02020603050405020304" pitchFamily="18" charset="0"/>
                        </a:rPr>
                        <a:t>Purpose of the Bidders Conference </a:t>
                      </a:r>
                      <a:endParaRPr lang="en-ZA" sz="1600" dirty="0">
                        <a:effectLst/>
                        <a:latin typeface="+mn-lt"/>
                        <a:ea typeface="Times New Roman" panose="02020603050405020304" pitchFamily="18" charset="0"/>
                      </a:endParaRP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267043305"/>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5.</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dirty="0">
                          <a:effectLst/>
                          <a:latin typeface="+mn-lt"/>
                          <a:ea typeface="Times New Roman" panose="02020603050405020304" pitchFamily="18" charset="0"/>
                        </a:rPr>
                        <a:t>Rules of Engagement </a:t>
                      </a: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2233859777"/>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6.</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GB" sz="1600" b="0" dirty="0">
                          <a:effectLst/>
                          <a:latin typeface="+mn-lt"/>
                          <a:ea typeface="Times New Roman" panose="02020603050405020304" pitchFamily="18" charset="0"/>
                        </a:rPr>
                        <a:t>Overview of iSimangaliso Wetland Park </a:t>
                      </a:r>
                      <a:endParaRPr lang="en-ZA" sz="1600" b="0" dirty="0">
                        <a:effectLst/>
                        <a:latin typeface="+mn-lt"/>
                        <a:ea typeface="Times New Roman" panose="02020603050405020304" pitchFamily="18" charset="0"/>
                      </a:endParaRP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535119545"/>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7.</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b="0" dirty="0">
                          <a:effectLst/>
                          <a:latin typeface="+mn-lt"/>
                          <a:ea typeface="Times New Roman" panose="02020603050405020304" pitchFamily="18" charset="0"/>
                        </a:rPr>
                        <a:t>Vision ,Mission and Objective</a:t>
                      </a: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4169489652"/>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8.</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b="0" dirty="0">
                          <a:effectLst/>
                          <a:latin typeface="+mn-lt"/>
                          <a:ea typeface="Times New Roman" panose="02020603050405020304" pitchFamily="18" charset="0"/>
                        </a:rPr>
                        <a:t>Commercialisation Strategy Objectives of iSimangaliso </a:t>
                      </a: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1936664866"/>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9.</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b="0" dirty="0">
                          <a:effectLst/>
                          <a:latin typeface="+mn-lt"/>
                          <a:ea typeface="Times New Roman" panose="02020603050405020304" pitchFamily="18" charset="0"/>
                        </a:rPr>
                        <a:t>PPP Opportunity Presentation </a:t>
                      </a:r>
                    </a:p>
                  </a:txBody>
                  <a:tcPr marL="68580" marR="68580" marT="0" marB="0"/>
                </a:tc>
                <a:tc>
                  <a:txBody>
                    <a:bodyPr/>
                    <a:lstStyle/>
                    <a:p>
                      <a:pPr marL="93663" indent="0" algn="l">
                        <a:lnSpc>
                          <a:spcPct val="150000"/>
                        </a:lnSpc>
                        <a:buNone/>
                      </a:pPr>
                      <a:r>
                        <a:rPr lang="en-GB" sz="1600" b="0" dirty="0">
                          <a:effectLst/>
                          <a:latin typeface="+mn-lt"/>
                          <a:ea typeface="Times New Roman" panose="02020603050405020304" pitchFamily="18" charset="0"/>
                        </a:rPr>
                        <a:t>Transaction Advisor</a:t>
                      </a:r>
                    </a:p>
                  </a:txBody>
                  <a:tcPr marL="68580" marR="68580" marT="0" marB="0"/>
                </a:tc>
                <a:extLst>
                  <a:ext uri="{0D108BD9-81ED-4DB2-BD59-A6C34878D82A}">
                    <a16:rowId xmlns:a16="http://schemas.microsoft.com/office/drawing/2014/main" val="1461059349"/>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10.</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b="0" dirty="0">
                          <a:effectLst/>
                          <a:latin typeface="+mn-lt"/>
                          <a:ea typeface="Times New Roman" panose="02020603050405020304" pitchFamily="18" charset="0"/>
                        </a:rPr>
                        <a:t>Bidding Process Presentation </a:t>
                      </a: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a:ea typeface="Times New Roman" panose="02020603050405020304" pitchFamily="18" charset="0"/>
                          <a:cs typeface="+mn-cs"/>
                        </a:rPr>
                        <a:t>Transaction Advisor</a:t>
                      </a:r>
                      <a:endPar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51111566"/>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11.</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b="0" dirty="0">
                          <a:effectLst/>
                          <a:latin typeface="+mn-lt"/>
                          <a:ea typeface="Times New Roman" panose="02020603050405020304" pitchFamily="18" charset="0"/>
                        </a:rPr>
                        <a:t>Bidding Time Table </a:t>
                      </a: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Transaction Advisor</a:t>
                      </a:r>
                    </a:p>
                  </a:txBody>
                  <a:tcPr marL="68580" marR="68580" marT="0" marB="0"/>
                </a:tc>
                <a:extLst>
                  <a:ext uri="{0D108BD9-81ED-4DB2-BD59-A6C34878D82A}">
                    <a16:rowId xmlns:a16="http://schemas.microsoft.com/office/drawing/2014/main" val="3458711559"/>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12.</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b="0" dirty="0">
                          <a:effectLst/>
                          <a:latin typeface="+mn-lt"/>
                          <a:ea typeface="Times New Roman" panose="02020603050405020304" pitchFamily="18" charset="0"/>
                        </a:rPr>
                        <a:t>Question &amp; Answer Session </a:t>
                      </a: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3193888709"/>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13.</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b="0" dirty="0">
                          <a:effectLst/>
                          <a:latin typeface="+mn-lt"/>
                          <a:ea typeface="Times New Roman" panose="02020603050405020304" pitchFamily="18" charset="0"/>
                        </a:rPr>
                        <a:t>Closure</a:t>
                      </a: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3858944095"/>
                  </a:ext>
                </a:extLst>
              </a:tr>
            </a:tbl>
          </a:graphicData>
        </a:graphic>
      </p:graphicFrame>
    </p:spTree>
    <p:extLst>
      <p:ext uri="{BB962C8B-B14F-4D97-AF65-F5344CB8AC3E}">
        <p14:creationId xmlns:p14="http://schemas.microsoft.com/office/powerpoint/2010/main" val="36269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Bidding Time-Table</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graphicFrame>
        <p:nvGraphicFramePr>
          <p:cNvPr id="5" name="Table 4">
            <a:extLst>
              <a:ext uri="{FF2B5EF4-FFF2-40B4-BE49-F238E27FC236}">
                <a16:creationId xmlns:a16="http://schemas.microsoft.com/office/drawing/2014/main" id="{DE361DE4-B034-464D-BEC4-CB9AC8B816F4}"/>
              </a:ext>
            </a:extLst>
          </p:cNvPr>
          <p:cNvGraphicFramePr>
            <a:graphicFrameLocks noGrp="1"/>
          </p:cNvGraphicFramePr>
          <p:nvPr>
            <p:extLst>
              <p:ext uri="{D42A27DB-BD31-4B8C-83A1-F6EECF244321}">
                <p14:modId xmlns:p14="http://schemas.microsoft.com/office/powerpoint/2010/main" val="2493317459"/>
              </p:ext>
            </p:extLst>
          </p:nvPr>
        </p:nvGraphicFramePr>
        <p:xfrm>
          <a:off x="179109" y="1156996"/>
          <a:ext cx="10075234" cy="5383762"/>
        </p:xfrm>
        <a:graphic>
          <a:graphicData uri="http://schemas.openxmlformats.org/drawingml/2006/table">
            <a:tbl>
              <a:tblPr firstRow="1" firstCol="1" lastRow="1" lastCol="1" bandRow="1" bandCol="1">
                <a:tableStyleId>{B301B821-A1FF-4177-AEE7-76D212191A09}</a:tableStyleId>
              </a:tblPr>
              <a:tblGrid>
                <a:gridCol w="7205539">
                  <a:extLst>
                    <a:ext uri="{9D8B030D-6E8A-4147-A177-3AD203B41FA5}">
                      <a16:colId xmlns:a16="http://schemas.microsoft.com/office/drawing/2014/main" val="1117517041"/>
                    </a:ext>
                  </a:extLst>
                </a:gridCol>
                <a:gridCol w="2869695">
                  <a:extLst>
                    <a:ext uri="{9D8B030D-6E8A-4147-A177-3AD203B41FA5}">
                      <a16:colId xmlns:a16="http://schemas.microsoft.com/office/drawing/2014/main" val="4280259240"/>
                    </a:ext>
                  </a:extLst>
                </a:gridCol>
              </a:tblGrid>
              <a:tr h="611083">
                <a:tc>
                  <a:txBody>
                    <a:bodyPr/>
                    <a:lstStyle/>
                    <a:p>
                      <a:pPr marL="150495" marR="171450">
                        <a:lnSpc>
                          <a:spcPct val="115000"/>
                        </a:lnSpc>
                        <a:spcBef>
                          <a:spcPts val="1200"/>
                        </a:spcBef>
                        <a:spcAft>
                          <a:spcPts val="800"/>
                        </a:spcAft>
                      </a:pPr>
                      <a:r>
                        <a:rPr lang="en-ZA" sz="1800" b="1" dirty="0">
                          <a:solidFill>
                            <a:schemeClr val="tx1"/>
                          </a:solidFill>
                          <a:effectLst/>
                        </a:rPr>
                        <a:t>Event</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ZA" sz="1800" b="1" dirty="0">
                          <a:solidFill>
                            <a:schemeClr val="tx1"/>
                          </a:solidFill>
                          <a:effectLst/>
                        </a:rPr>
                        <a:t>Date</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605532129"/>
                  </a:ext>
                </a:extLst>
              </a:tr>
              <a:tr h="441282">
                <a:tc>
                  <a:txBody>
                    <a:bodyPr/>
                    <a:lstStyle/>
                    <a:p>
                      <a:pPr marL="150495" marR="171450">
                        <a:lnSpc>
                          <a:spcPct val="115000"/>
                        </a:lnSpc>
                        <a:spcBef>
                          <a:spcPts val="1200"/>
                        </a:spcBef>
                        <a:spcAft>
                          <a:spcPts val="800"/>
                        </a:spcAft>
                      </a:pPr>
                      <a:r>
                        <a:rPr lang="en-ZA" sz="1800" dirty="0">
                          <a:effectLst/>
                        </a:rPr>
                        <a:t>Advertising and RFP issued</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dirty="0">
                          <a:effectLst/>
                        </a:rPr>
                        <a:t>28 Mar 2025</a:t>
                      </a:r>
                      <a:endParaRPr lang="en-ZA" sz="1800" dirty="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128312711"/>
                  </a:ext>
                </a:extLst>
              </a:tr>
              <a:tr h="882819">
                <a:tc>
                  <a:txBody>
                    <a:bodyPr/>
                    <a:lstStyle/>
                    <a:p>
                      <a:pPr marL="150495" marR="171450">
                        <a:lnSpc>
                          <a:spcPct val="115000"/>
                        </a:lnSpc>
                        <a:spcBef>
                          <a:spcPts val="1200"/>
                        </a:spcBef>
                        <a:spcAft>
                          <a:spcPts val="800"/>
                        </a:spcAft>
                      </a:pPr>
                      <a:r>
                        <a:rPr lang="en-ZA" sz="1800" dirty="0">
                          <a:effectLst/>
                        </a:rPr>
                        <a:t>Registration for Due Diligence Site Visits. RSVPs to be emailed to: </a:t>
                      </a:r>
                      <a:r>
                        <a:rPr lang="en-ZA" sz="1800" u="sng" dirty="0">
                          <a:solidFill>
                            <a:srgbClr val="0563C1"/>
                          </a:solidFill>
                          <a:effectLst/>
                          <a:hlinkClick r:id="rId3"/>
                        </a:rPr>
                        <a:t>ppp@isimangaliso.com</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a:effectLst/>
                        </a:rPr>
                        <a:t>3 Apr to 17 Apr 2025</a:t>
                      </a:r>
                      <a:endParaRPr lang="en-ZA" sz="180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606441563"/>
                  </a:ext>
                </a:extLst>
              </a:tr>
              <a:tr h="582089">
                <a:tc>
                  <a:txBody>
                    <a:bodyPr/>
                    <a:lstStyle/>
                    <a:p>
                      <a:pPr marL="150495" marR="171450">
                        <a:lnSpc>
                          <a:spcPct val="115000"/>
                        </a:lnSpc>
                        <a:spcBef>
                          <a:spcPts val="1200"/>
                        </a:spcBef>
                        <a:spcAft>
                          <a:spcPts val="800"/>
                        </a:spcAft>
                      </a:pPr>
                      <a:r>
                        <a:rPr lang="en-ZA" sz="1800" dirty="0">
                          <a:effectLst/>
                        </a:rPr>
                        <a:t>Due Diligence Site Visits</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a:effectLst/>
                        </a:rPr>
                        <a:t>24 Apr to 09 May 2025</a:t>
                      </a:r>
                      <a:endParaRPr lang="en-ZA" sz="180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703387535"/>
                  </a:ext>
                </a:extLst>
              </a:tr>
              <a:tr h="744355">
                <a:tc>
                  <a:txBody>
                    <a:bodyPr/>
                    <a:lstStyle/>
                    <a:p>
                      <a:pPr marL="150495" marR="171450">
                        <a:lnSpc>
                          <a:spcPct val="115000"/>
                        </a:lnSpc>
                        <a:spcBef>
                          <a:spcPts val="1200"/>
                        </a:spcBef>
                        <a:spcAft>
                          <a:spcPts val="800"/>
                        </a:spcAft>
                      </a:pPr>
                      <a:r>
                        <a:rPr lang="en-ZA" sz="1800" dirty="0">
                          <a:effectLst/>
                        </a:rPr>
                        <a:t>Registration for Bidders Conference. RSVPs to be emailed to: </a:t>
                      </a:r>
                      <a:r>
                        <a:rPr lang="en-ZA" sz="1800" u="sng" dirty="0">
                          <a:solidFill>
                            <a:srgbClr val="0563C1"/>
                          </a:solidFill>
                          <a:effectLst/>
                          <a:hlinkClick r:id="rId3"/>
                        </a:rPr>
                        <a:t>ppp@isimangaliso.com</a:t>
                      </a:r>
                      <a:r>
                        <a:rPr lang="en-ZA" sz="1800" u="sng" dirty="0">
                          <a:effectLst/>
                        </a:rPr>
                        <a:t>  </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a:effectLst/>
                        </a:rPr>
                        <a:t>05 May to 09 May2025</a:t>
                      </a:r>
                      <a:endParaRPr lang="en-ZA" sz="180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520723374"/>
                  </a:ext>
                </a:extLst>
              </a:tr>
              <a:tr h="483732">
                <a:tc>
                  <a:txBody>
                    <a:bodyPr/>
                    <a:lstStyle/>
                    <a:p>
                      <a:pPr marL="150495" marR="171450">
                        <a:lnSpc>
                          <a:spcPct val="115000"/>
                        </a:lnSpc>
                        <a:spcBef>
                          <a:spcPts val="1200"/>
                        </a:spcBef>
                        <a:spcAft>
                          <a:spcPts val="800"/>
                        </a:spcAft>
                      </a:pPr>
                      <a:r>
                        <a:rPr lang="en-ZA" sz="1800" dirty="0">
                          <a:effectLst/>
                        </a:rPr>
                        <a:t>Bidders Conference (Platform to be advised)</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a:effectLst/>
                        </a:rPr>
                        <a:t>09 May 2025</a:t>
                      </a:r>
                      <a:endParaRPr lang="en-ZA" sz="180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971023019"/>
                  </a:ext>
                </a:extLst>
              </a:tr>
              <a:tr h="483732">
                <a:tc>
                  <a:txBody>
                    <a:bodyPr/>
                    <a:lstStyle/>
                    <a:p>
                      <a:pPr marL="150495" marR="171450">
                        <a:lnSpc>
                          <a:spcPct val="115000"/>
                        </a:lnSpc>
                        <a:spcBef>
                          <a:spcPts val="1200"/>
                        </a:spcBef>
                        <a:spcAft>
                          <a:spcPts val="800"/>
                        </a:spcAft>
                      </a:pPr>
                      <a:r>
                        <a:rPr lang="en-ZA" sz="1800" dirty="0">
                          <a:effectLst/>
                        </a:rPr>
                        <a:t>Questions of clarification - closing date</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a:effectLst/>
                        </a:rPr>
                        <a:t>30 May 2025</a:t>
                      </a:r>
                      <a:endParaRPr lang="en-ZA" sz="180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709465235"/>
                  </a:ext>
                </a:extLst>
              </a:tr>
              <a:tr h="572581">
                <a:tc>
                  <a:txBody>
                    <a:bodyPr/>
                    <a:lstStyle/>
                    <a:p>
                      <a:pPr marL="150495" marR="171450">
                        <a:lnSpc>
                          <a:spcPct val="115000"/>
                        </a:lnSpc>
                        <a:spcBef>
                          <a:spcPts val="1200"/>
                        </a:spcBef>
                        <a:spcAft>
                          <a:spcPts val="800"/>
                        </a:spcAft>
                      </a:pPr>
                      <a:r>
                        <a:rPr lang="en-ZA" sz="1800" dirty="0">
                          <a:effectLst/>
                        </a:rPr>
                        <a:t>Feedback of Questions of clarification</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dirty="0">
                          <a:effectLst/>
                        </a:rPr>
                        <a:t>06 June 2025</a:t>
                      </a:r>
                      <a:endParaRPr lang="en-ZA" sz="1800" dirty="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400754707"/>
                  </a:ext>
                </a:extLst>
              </a:tr>
              <a:tr h="582089">
                <a:tc>
                  <a:txBody>
                    <a:bodyPr/>
                    <a:lstStyle/>
                    <a:p>
                      <a:pPr marL="150495" marR="171450">
                        <a:lnSpc>
                          <a:spcPct val="115000"/>
                        </a:lnSpc>
                        <a:spcBef>
                          <a:spcPts val="1200"/>
                        </a:spcBef>
                        <a:spcAft>
                          <a:spcPts val="800"/>
                        </a:spcAft>
                      </a:pPr>
                      <a:r>
                        <a:rPr lang="en-ZA" sz="1800" dirty="0">
                          <a:effectLst/>
                        </a:rPr>
                        <a:t>Bid submission closing date</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dirty="0">
                          <a:effectLst/>
                        </a:rPr>
                        <a:t>23 June 2025 (12H00)</a:t>
                      </a:r>
                      <a:endParaRPr lang="en-ZA" sz="1800" dirty="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638505577"/>
                  </a:ext>
                </a:extLst>
              </a:tr>
            </a:tbl>
          </a:graphicData>
        </a:graphic>
      </p:graphicFrame>
    </p:spTree>
    <p:extLst>
      <p:ext uri="{BB962C8B-B14F-4D97-AF65-F5344CB8AC3E}">
        <p14:creationId xmlns:p14="http://schemas.microsoft.com/office/powerpoint/2010/main" val="2755816477"/>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Evaluation Criteria</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250891" cy="5016758"/>
          </a:xfrm>
          <a:prstGeom prst="rect">
            <a:avLst/>
          </a:prstGeom>
          <a:noFill/>
        </p:spPr>
        <p:txBody>
          <a:bodyPr wrap="square">
            <a:spAutoFit/>
          </a:bodyPr>
          <a:lstStyle/>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Tender is based on 90/10 system</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Evaluation criteria will be conducted on the following:</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Prequalification – Compliance documentation for the SPV</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Functionality – Minimum threshold is 70%</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endParaRPr lang="en-GB" sz="2000" dirty="0">
              <a:ea typeface="Times New Roman" panose="02020603050405020304" pitchFamily="18" charset="0"/>
              <a:cs typeface="Arial" panose="020B0604020202020204" pitchFamily="34" charset="0"/>
            </a:endParaRP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endParaRPr lang="en-GB" sz="2000" dirty="0">
              <a:ea typeface="Times New Roman" panose="02020603050405020304" pitchFamily="18" charset="0"/>
              <a:cs typeface="Arial" panose="020B0604020202020204" pitchFamily="34" charset="0"/>
            </a:endParaRP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endParaRPr lang="en-GB" sz="2000" dirty="0">
              <a:ea typeface="Times New Roman" panose="02020603050405020304" pitchFamily="18" charset="0"/>
              <a:cs typeface="Arial" panose="020B0604020202020204" pitchFamily="34" charset="0"/>
            </a:endParaRP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PPP Fee Offer and B-BBEE commitments/Specific goals</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endParaRPr lang="en-GB" sz="2000" dirty="0">
              <a:ea typeface="Times New Roman" panose="02020603050405020304" pitchFamily="18" charset="0"/>
              <a:cs typeface="Arial" panose="020B0604020202020204" pitchFamily="34" charset="0"/>
            </a:endParaRP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endParaRPr lang="en-GB" sz="2000" dirty="0">
              <a:ea typeface="Times New Roman" panose="02020603050405020304" pitchFamily="18" charset="0"/>
              <a:cs typeface="Arial" panose="020B0604020202020204" pitchFamily="34" charset="0"/>
            </a:endParaRP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Marked-up PPP Agreement</a:t>
            </a:r>
          </a:p>
        </p:txBody>
      </p:sp>
      <p:graphicFrame>
        <p:nvGraphicFramePr>
          <p:cNvPr id="5" name="Table 4">
            <a:extLst>
              <a:ext uri="{FF2B5EF4-FFF2-40B4-BE49-F238E27FC236}">
                <a16:creationId xmlns:a16="http://schemas.microsoft.com/office/drawing/2014/main" id="{0ACD4350-8D2A-4A11-9710-C42A2864CB66}"/>
              </a:ext>
            </a:extLst>
          </p:cNvPr>
          <p:cNvGraphicFramePr>
            <a:graphicFrameLocks noGrp="1"/>
          </p:cNvGraphicFramePr>
          <p:nvPr>
            <p:extLst>
              <p:ext uri="{D42A27DB-BD31-4B8C-83A1-F6EECF244321}">
                <p14:modId xmlns:p14="http://schemas.microsoft.com/office/powerpoint/2010/main" val="1978138517"/>
              </p:ext>
            </p:extLst>
          </p:nvPr>
        </p:nvGraphicFramePr>
        <p:xfrm>
          <a:off x="1034351" y="2947557"/>
          <a:ext cx="9985103" cy="1129736"/>
        </p:xfrm>
        <a:graphic>
          <a:graphicData uri="http://schemas.openxmlformats.org/drawingml/2006/table">
            <a:tbl>
              <a:tblPr firstRow="1" firstCol="1" lastRow="1" lastCol="1" bandRow="1" bandCol="1">
                <a:tableStyleId>{B301B821-A1FF-4177-AEE7-76D212191A09}</a:tableStyleId>
              </a:tblPr>
              <a:tblGrid>
                <a:gridCol w="2179252">
                  <a:extLst>
                    <a:ext uri="{9D8B030D-6E8A-4147-A177-3AD203B41FA5}">
                      <a16:colId xmlns:a16="http://schemas.microsoft.com/office/drawing/2014/main" val="3591750519"/>
                    </a:ext>
                  </a:extLst>
                </a:gridCol>
                <a:gridCol w="2248238">
                  <a:extLst>
                    <a:ext uri="{9D8B030D-6E8A-4147-A177-3AD203B41FA5}">
                      <a16:colId xmlns:a16="http://schemas.microsoft.com/office/drawing/2014/main" val="4035214517"/>
                    </a:ext>
                  </a:extLst>
                </a:gridCol>
                <a:gridCol w="1823373">
                  <a:extLst>
                    <a:ext uri="{9D8B030D-6E8A-4147-A177-3AD203B41FA5}">
                      <a16:colId xmlns:a16="http://schemas.microsoft.com/office/drawing/2014/main" val="3152307407"/>
                    </a:ext>
                  </a:extLst>
                </a:gridCol>
                <a:gridCol w="2222070">
                  <a:extLst>
                    <a:ext uri="{9D8B030D-6E8A-4147-A177-3AD203B41FA5}">
                      <a16:colId xmlns:a16="http://schemas.microsoft.com/office/drawing/2014/main" val="3648442442"/>
                    </a:ext>
                  </a:extLst>
                </a:gridCol>
                <a:gridCol w="1512170">
                  <a:extLst>
                    <a:ext uri="{9D8B030D-6E8A-4147-A177-3AD203B41FA5}">
                      <a16:colId xmlns:a16="http://schemas.microsoft.com/office/drawing/2014/main" val="3049686598"/>
                    </a:ext>
                  </a:extLst>
                </a:gridCol>
              </a:tblGrid>
              <a:tr h="376678">
                <a:tc>
                  <a:txBody>
                    <a:bodyPr/>
                    <a:lstStyle/>
                    <a:p>
                      <a:pPr marL="180975"/>
                      <a:r>
                        <a:rPr lang="en-US" sz="1600" b="1" dirty="0">
                          <a:solidFill>
                            <a:schemeClr val="tx1"/>
                          </a:solidFill>
                          <a:effectLst/>
                        </a:rPr>
                        <a:t>Elements</a:t>
                      </a:r>
                      <a:endParaRPr lang="en-ZA" sz="16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marL="67945" marR="92710" algn="ctr">
                        <a:spcAft>
                          <a:spcPts val="0"/>
                        </a:spcAft>
                      </a:pPr>
                      <a:r>
                        <a:rPr lang="en-US" sz="1600" b="1" dirty="0">
                          <a:solidFill>
                            <a:schemeClr val="tx1"/>
                          </a:solidFill>
                          <a:effectLst/>
                        </a:rPr>
                        <a:t>Financing &amp; Capital Plan</a:t>
                      </a:r>
                      <a:endParaRPr lang="en-ZA" sz="16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marL="67945" marR="83185" algn="ctr">
                        <a:spcAft>
                          <a:spcPts val="0"/>
                        </a:spcAft>
                      </a:pPr>
                      <a:r>
                        <a:rPr lang="en-US" sz="1600" b="1" dirty="0">
                          <a:solidFill>
                            <a:schemeClr val="tx1"/>
                          </a:solidFill>
                          <a:effectLst/>
                        </a:rPr>
                        <a:t>Business &amp; Operational Plan</a:t>
                      </a:r>
                      <a:endParaRPr lang="en-ZA" sz="16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marL="67945" marR="107950" algn="ctr">
                        <a:spcAft>
                          <a:spcPts val="0"/>
                        </a:spcAft>
                      </a:pPr>
                      <a:r>
                        <a:rPr lang="en-US" sz="1600" b="1" dirty="0">
                          <a:solidFill>
                            <a:schemeClr val="tx1"/>
                          </a:solidFill>
                          <a:effectLst/>
                        </a:rPr>
                        <a:t>Environmental &amp; Green Proposal</a:t>
                      </a:r>
                      <a:endParaRPr lang="en-ZA" sz="16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marL="55880" marR="111125" algn="ctr">
                        <a:spcAft>
                          <a:spcPts val="0"/>
                        </a:spcAft>
                      </a:pPr>
                      <a:r>
                        <a:rPr lang="en-US" sz="1600" b="1" dirty="0">
                          <a:solidFill>
                            <a:schemeClr val="tx1"/>
                          </a:solidFill>
                          <a:effectLst/>
                        </a:rPr>
                        <a:t>Risk Matrix</a:t>
                      </a:r>
                      <a:endParaRPr lang="en-ZA" sz="16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3010714820"/>
                  </a:ext>
                </a:extLst>
              </a:tr>
              <a:tr h="255312">
                <a:tc>
                  <a:txBody>
                    <a:bodyPr/>
                    <a:lstStyle/>
                    <a:p>
                      <a:pPr marL="180975">
                        <a:spcBef>
                          <a:spcPts val="10"/>
                        </a:spcBef>
                        <a:spcAft>
                          <a:spcPts val="0"/>
                        </a:spcAft>
                      </a:pPr>
                      <a:r>
                        <a:rPr lang="en-US" sz="1600" b="1" dirty="0">
                          <a:effectLst/>
                        </a:rPr>
                        <a:t>Weight</a:t>
                      </a:r>
                      <a:endParaRPr lang="en-ZA" sz="16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L="290195" marR="283210" algn="ctr">
                        <a:spcBef>
                          <a:spcPts val="10"/>
                        </a:spcBef>
                        <a:spcAft>
                          <a:spcPts val="0"/>
                        </a:spcAft>
                      </a:pPr>
                      <a:r>
                        <a:rPr lang="en-US" sz="1600" b="0" dirty="0">
                          <a:effectLst/>
                        </a:rPr>
                        <a:t>30%</a:t>
                      </a:r>
                      <a:endParaRPr lang="en-ZA" sz="1600" b="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R="417830" algn="r">
                        <a:spcBef>
                          <a:spcPts val="10"/>
                        </a:spcBef>
                        <a:spcAft>
                          <a:spcPts val="0"/>
                        </a:spcAft>
                      </a:pPr>
                      <a:r>
                        <a:rPr lang="en-US" sz="1600" b="0" dirty="0">
                          <a:effectLst/>
                        </a:rPr>
                        <a:t>40%</a:t>
                      </a:r>
                      <a:endParaRPr lang="en-ZA" sz="1600" b="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R="372745" algn="r">
                        <a:spcBef>
                          <a:spcPts val="10"/>
                        </a:spcBef>
                        <a:spcAft>
                          <a:spcPts val="0"/>
                        </a:spcAft>
                      </a:pPr>
                      <a:r>
                        <a:rPr lang="en-US" sz="1600" b="0">
                          <a:effectLst/>
                        </a:rPr>
                        <a:t>20%</a:t>
                      </a:r>
                      <a:endParaRPr lang="en-ZA" sz="1600" b="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L="55880" marR="50165" algn="ctr">
                        <a:spcBef>
                          <a:spcPts val="10"/>
                        </a:spcBef>
                        <a:spcAft>
                          <a:spcPts val="0"/>
                        </a:spcAft>
                      </a:pPr>
                      <a:r>
                        <a:rPr lang="en-US" sz="1600" b="0" dirty="0">
                          <a:effectLst/>
                        </a:rPr>
                        <a:t>10%</a:t>
                      </a:r>
                      <a:endParaRPr lang="en-ZA" sz="1600" b="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1431730676"/>
                  </a:ext>
                </a:extLst>
              </a:tr>
              <a:tr h="386744">
                <a:tc>
                  <a:txBody>
                    <a:bodyPr/>
                    <a:lstStyle/>
                    <a:p>
                      <a:pPr marL="180975" marR="90170">
                        <a:spcAft>
                          <a:spcPts val="0"/>
                        </a:spcAft>
                      </a:pPr>
                      <a:r>
                        <a:rPr lang="en-US" sz="1600" b="1" dirty="0">
                          <a:effectLst/>
                        </a:rPr>
                        <a:t>Minimum Threshold</a:t>
                      </a:r>
                      <a:endParaRPr lang="en-ZA" sz="16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L="289560" marR="283210" algn="ctr">
                        <a:spcAft>
                          <a:spcPts val="0"/>
                        </a:spcAft>
                      </a:pPr>
                      <a:r>
                        <a:rPr lang="en-US" sz="1600" b="0" dirty="0">
                          <a:effectLst/>
                        </a:rPr>
                        <a:t>50%</a:t>
                      </a:r>
                      <a:endParaRPr lang="en-ZA" sz="1600" b="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R="417830" algn="r"/>
                      <a:r>
                        <a:rPr lang="en-US" sz="1600" b="0" dirty="0">
                          <a:effectLst/>
                        </a:rPr>
                        <a:t>50%</a:t>
                      </a:r>
                      <a:endParaRPr lang="en-ZA" sz="1600" b="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R="372745" algn="r"/>
                      <a:r>
                        <a:rPr lang="en-US" sz="1600" b="0" dirty="0">
                          <a:effectLst/>
                        </a:rPr>
                        <a:t>50%</a:t>
                      </a:r>
                      <a:endParaRPr lang="en-ZA" sz="1600" b="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L="55880" marR="50165" algn="ctr">
                        <a:spcAft>
                          <a:spcPts val="0"/>
                        </a:spcAft>
                      </a:pPr>
                      <a:r>
                        <a:rPr lang="en-US" sz="1600" b="0" dirty="0">
                          <a:effectLst/>
                        </a:rPr>
                        <a:t>50%</a:t>
                      </a:r>
                      <a:endParaRPr lang="en-ZA" sz="1600" b="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2346205852"/>
                  </a:ext>
                </a:extLst>
              </a:tr>
            </a:tbl>
          </a:graphicData>
        </a:graphic>
      </p:graphicFrame>
      <p:graphicFrame>
        <p:nvGraphicFramePr>
          <p:cNvPr id="7" name="Table 6">
            <a:extLst>
              <a:ext uri="{FF2B5EF4-FFF2-40B4-BE49-F238E27FC236}">
                <a16:creationId xmlns:a16="http://schemas.microsoft.com/office/drawing/2014/main" id="{C522183D-5404-4917-8597-A981B883F81B}"/>
              </a:ext>
            </a:extLst>
          </p:cNvPr>
          <p:cNvGraphicFramePr>
            <a:graphicFrameLocks noGrp="1"/>
          </p:cNvGraphicFramePr>
          <p:nvPr>
            <p:extLst>
              <p:ext uri="{D42A27DB-BD31-4B8C-83A1-F6EECF244321}">
                <p14:modId xmlns:p14="http://schemas.microsoft.com/office/powerpoint/2010/main" val="2269725816"/>
              </p:ext>
            </p:extLst>
          </p:nvPr>
        </p:nvGraphicFramePr>
        <p:xfrm>
          <a:off x="1034351" y="4785268"/>
          <a:ext cx="6054468" cy="761852"/>
        </p:xfrm>
        <a:graphic>
          <a:graphicData uri="http://schemas.openxmlformats.org/drawingml/2006/table">
            <a:tbl>
              <a:tblPr firstRow="1" firstCol="1" lastRow="1" lastCol="1" bandRow="1" bandCol="1">
                <a:tableStyleId>{B301B821-A1FF-4177-AEE7-76D212191A09}</a:tableStyleId>
              </a:tblPr>
              <a:tblGrid>
                <a:gridCol w="2977166">
                  <a:extLst>
                    <a:ext uri="{9D8B030D-6E8A-4147-A177-3AD203B41FA5}">
                      <a16:colId xmlns:a16="http://schemas.microsoft.com/office/drawing/2014/main" val="3035577899"/>
                    </a:ext>
                  </a:extLst>
                </a:gridCol>
                <a:gridCol w="3077302">
                  <a:extLst>
                    <a:ext uri="{9D8B030D-6E8A-4147-A177-3AD203B41FA5}">
                      <a16:colId xmlns:a16="http://schemas.microsoft.com/office/drawing/2014/main" val="1849559789"/>
                    </a:ext>
                  </a:extLst>
                </a:gridCol>
              </a:tblGrid>
              <a:tr h="363603">
                <a:tc>
                  <a:txBody>
                    <a:bodyPr/>
                    <a:lstStyle/>
                    <a:p>
                      <a:pPr marL="0" marR="1061085" indent="0" algn="ctr">
                        <a:spcAft>
                          <a:spcPts val="0"/>
                        </a:spcAft>
                      </a:pPr>
                      <a:r>
                        <a:rPr lang="en-US" sz="1600" b="1" dirty="0">
                          <a:solidFill>
                            <a:schemeClr val="tx1"/>
                          </a:solidFill>
                          <a:effectLst/>
                        </a:rPr>
                        <a:t>PPP Offer</a:t>
                      </a:r>
                      <a:endParaRPr lang="en-ZA" sz="16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marL="0" marR="701675" indent="0" algn="ctr">
                        <a:spcAft>
                          <a:spcPts val="0"/>
                        </a:spcAft>
                      </a:pPr>
                      <a:r>
                        <a:rPr lang="en-US" sz="1600" b="1" dirty="0">
                          <a:solidFill>
                            <a:schemeClr val="tx1"/>
                          </a:solidFill>
                          <a:effectLst/>
                        </a:rPr>
                        <a:t>B-BBEE Commitment/ Specific Goals</a:t>
                      </a:r>
                      <a:endParaRPr lang="en-ZA" sz="16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2117854545"/>
                  </a:ext>
                </a:extLst>
              </a:tr>
              <a:tr h="274172">
                <a:tc>
                  <a:txBody>
                    <a:bodyPr/>
                    <a:lstStyle/>
                    <a:p>
                      <a:pPr marL="0" marR="1058545" indent="0" algn="ctr">
                        <a:spcAft>
                          <a:spcPts val="0"/>
                        </a:spcAft>
                      </a:pPr>
                      <a:r>
                        <a:rPr lang="en-US" sz="1600" dirty="0">
                          <a:effectLst/>
                        </a:rPr>
                        <a:t>90%</a:t>
                      </a:r>
                      <a:endParaRPr lang="en-ZA" sz="16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marL="0" marR="701675" indent="0" algn="ctr">
                        <a:spcAft>
                          <a:spcPts val="0"/>
                        </a:spcAft>
                      </a:pPr>
                      <a:r>
                        <a:rPr lang="en-US" sz="1600" dirty="0">
                          <a:effectLst/>
                        </a:rPr>
                        <a:t>10%</a:t>
                      </a:r>
                      <a:endParaRPr lang="en-ZA" sz="16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3176995182"/>
                  </a:ext>
                </a:extLst>
              </a:tr>
            </a:tbl>
          </a:graphicData>
        </a:graphic>
      </p:graphicFrame>
    </p:spTree>
    <p:extLst>
      <p:ext uri="{BB962C8B-B14F-4D97-AF65-F5344CB8AC3E}">
        <p14:creationId xmlns:p14="http://schemas.microsoft.com/office/powerpoint/2010/main" val="3360772167"/>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Bid Submission </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250891" cy="5837495"/>
          </a:xfrm>
          <a:prstGeom prst="rect">
            <a:avLst/>
          </a:prstGeom>
          <a:noFill/>
        </p:spPr>
        <p:txBody>
          <a:bodyPr wrap="square">
            <a:spAutoFit/>
          </a:bodyPr>
          <a:lstStyle/>
          <a:p>
            <a:pPr algn="just">
              <a:spcAft>
                <a:spcPts val="800"/>
              </a:spcAft>
            </a:pPr>
            <a:r>
              <a:rPr lang="en-GB" sz="2000" b="1" dirty="0">
                <a:effectLst/>
                <a:ea typeface="Arial Narrow" panose="020B0606020202030204" pitchFamily="34" charset="0"/>
                <a:cs typeface="Arial" panose="020B0604020202020204" pitchFamily="34" charset="0"/>
              </a:rPr>
              <a:t>Bids must be submitted to:</a:t>
            </a:r>
          </a:p>
          <a:p>
            <a:pPr algn="ctr">
              <a:spcAft>
                <a:spcPts val="800"/>
              </a:spcAft>
            </a:pPr>
            <a:r>
              <a:rPr lang="en-GB" sz="2000" b="1" dirty="0">
                <a:solidFill>
                  <a:srgbClr val="FFC000"/>
                </a:solidFill>
                <a:effectLst/>
                <a:ea typeface="Arial Narrow" panose="020B0606020202030204" pitchFamily="34" charset="0"/>
                <a:cs typeface="Arial" panose="020B0604020202020204" pitchFamily="34" charset="0"/>
              </a:rPr>
              <a:t>The Official Bid Representative</a:t>
            </a:r>
          </a:p>
          <a:p>
            <a:pPr algn="ctr">
              <a:spcAft>
                <a:spcPts val="800"/>
              </a:spcAft>
            </a:pPr>
            <a:r>
              <a:rPr lang="en-GB" sz="2000" b="1" dirty="0">
                <a:solidFill>
                  <a:srgbClr val="FFC000"/>
                </a:solidFill>
                <a:effectLst/>
                <a:ea typeface="Arial Narrow" panose="020B0606020202030204" pitchFamily="34" charset="0"/>
                <a:cs typeface="Arial" panose="020B0604020202020204" pitchFamily="34" charset="0"/>
              </a:rPr>
              <a:t>The iSimangaliso Wetland Park Authority </a:t>
            </a:r>
          </a:p>
          <a:p>
            <a:pPr algn="ctr">
              <a:spcAft>
                <a:spcPts val="800"/>
              </a:spcAft>
            </a:pPr>
            <a:r>
              <a:rPr lang="en-GB" sz="2000" b="1" dirty="0">
                <a:solidFill>
                  <a:srgbClr val="FFC000"/>
                </a:solidFill>
                <a:effectLst/>
                <a:ea typeface="Arial Narrow" panose="020B0606020202030204" pitchFamily="34" charset="0"/>
                <a:cs typeface="Arial" panose="020B0604020202020204" pitchFamily="34" charset="0"/>
              </a:rPr>
              <a:t>The Dredger Harbour</a:t>
            </a:r>
          </a:p>
          <a:p>
            <a:pPr algn="ctr">
              <a:spcAft>
                <a:spcPts val="800"/>
              </a:spcAft>
            </a:pPr>
            <a:r>
              <a:rPr lang="en-GB" sz="2000" b="1" dirty="0">
                <a:solidFill>
                  <a:srgbClr val="FFC000"/>
                </a:solidFill>
                <a:effectLst/>
                <a:ea typeface="Arial Narrow" panose="020B0606020202030204" pitchFamily="34" charset="0"/>
                <a:cs typeface="Arial" panose="020B0604020202020204" pitchFamily="34" charset="0"/>
              </a:rPr>
              <a:t>St Lucia 3936</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Bid Submissions should be made before 12h00 on 23 June 2025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Bidders must submit their bids in two sealed envelopes, clearly marked envelopes 1 and 2.</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One original and three hard copies, and one electronic copy of the Bid must be submitted</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Financial model must be in an editable format, preferably Microsoft Excel,</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The bid validity period for this RFP is 120 days</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Bidders to continuously check for updates of bid on the website</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Presentation and answers to the questions will be uploaded on the website</a:t>
            </a:r>
          </a:p>
        </p:txBody>
      </p:sp>
    </p:spTree>
    <p:extLst>
      <p:ext uri="{BB962C8B-B14F-4D97-AF65-F5344CB8AC3E}">
        <p14:creationId xmlns:p14="http://schemas.microsoft.com/office/powerpoint/2010/main" val="321932016"/>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910731" y="121582"/>
            <a:ext cx="8517539" cy="808304"/>
          </a:xfrm>
          <a:solidFill>
            <a:schemeClr val="tx2">
              <a:lumMod val="50000"/>
            </a:schemeClr>
          </a:solidFill>
          <a:ln>
            <a:solidFill>
              <a:schemeClr val="accent1"/>
            </a:solidFill>
          </a:ln>
        </p:spPr>
        <p:txBody>
          <a:bodyPr/>
          <a:lstStyle/>
          <a:p>
            <a:r>
              <a:rPr lang="de-DE" sz="2800" b="1" dirty="0">
                <a:solidFill>
                  <a:schemeClr val="tx1"/>
                </a:solidFill>
              </a:rPr>
              <a:t>Procurement Process</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grpSp>
        <p:nvGrpSpPr>
          <p:cNvPr id="79" name="Group 78">
            <a:extLst>
              <a:ext uri="{FF2B5EF4-FFF2-40B4-BE49-F238E27FC236}">
                <a16:creationId xmlns:a16="http://schemas.microsoft.com/office/drawing/2014/main" id="{D39A1922-5193-40AA-8AE5-BFAF85D8F220}"/>
              </a:ext>
            </a:extLst>
          </p:cNvPr>
          <p:cNvGrpSpPr/>
          <p:nvPr/>
        </p:nvGrpSpPr>
        <p:grpSpPr>
          <a:xfrm>
            <a:off x="1910730" y="1260928"/>
            <a:ext cx="8517539" cy="4870743"/>
            <a:chOff x="1530496" y="812027"/>
            <a:chExt cx="6737416" cy="4870743"/>
          </a:xfrm>
        </p:grpSpPr>
        <p:sp>
          <p:nvSpPr>
            <p:cNvPr id="80" name="Rounded Rectangle 24">
              <a:extLst>
                <a:ext uri="{FF2B5EF4-FFF2-40B4-BE49-F238E27FC236}">
                  <a16:creationId xmlns:a16="http://schemas.microsoft.com/office/drawing/2014/main" id="{84D8C20F-9C35-48E6-B721-34937F3FB084}"/>
                </a:ext>
              </a:extLst>
            </p:cNvPr>
            <p:cNvSpPr/>
            <p:nvPr/>
          </p:nvSpPr>
          <p:spPr>
            <a:xfrm>
              <a:off x="4526792" y="812027"/>
              <a:ext cx="3741120" cy="631060"/>
            </a:xfrm>
            <a:prstGeom prst="roundRect">
              <a:avLst>
                <a:gd name="adj" fmla="val 0"/>
              </a:avLst>
            </a:prstGeom>
            <a:solidFill>
              <a:srgbClr val="52DCF8"/>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Stage 1: RFP &amp; Institution Approval: IIA</a:t>
              </a:r>
            </a:p>
          </p:txBody>
        </p:sp>
        <p:sp>
          <p:nvSpPr>
            <p:cNvPr id="81" name="Rounded Rectangle 33">
              <a:extLst>
                <a:ext uri="{FF2B5EF4-FFF2-40B4-BE49-F238E27FC236}">
                  <a16:creationId xmlns:a16="http://schemas.microsoft.com/office/drawing/2014/main" id="{DCEC819D-BBEF-428B-97B6-54B33D221D3A}"/>
                </a:ext>
              </a:extLst>
            </p:cNvPr>
            <p:cNvSpPr/>
            <p:nvPr/>
          </p:nvSpPr>
          <p:spPr>
            <a:xfrm>
              <a:off x="1530496" y="812027"/>
              <a:ext cx="2513603" cy="4851287"/>
            </a:xfrm>
            <a:prstGeom prst="roundRect">
              <a:avLst>
                <a:gd name="adj" fmla="val 0"/>
              </a:avLst>
            </a:prstGeom>
            <a:solidFill>
              <a:srgbClr val="5B9BD5"/>
            </a:solidFill>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PROCUREMENT PHASE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4 STAGES</a:t>
              </a:r>
            </a:p>
            <a:p>
              <a:pPr marL="0" marR="0" lvl="0" indent="0" algn="ctr" defTabSz="914400" eaLnBrk="1" fontAlgn="base" latinLnBrk="0" hangingPunct="1">
                <a:lnSpc>
                  <a:spcPct val="100000"/>
                </a:lnSpc>
                <a:spcBef>
                  <a:spcPct val="0"/>
                </a:spcBef>
                <a:spcAft>
                  <a:spcPct val="0"/>
                </a:spcAft>
                <a:buClrTx/>
                <a:buSzTx/>
                <a:buFontTx/>
                <a:buNone/>
                <a:tabLst/>
                <a:defRPr/>
              </a:pPr>
              <a:endParaRPr lang="en-US" b="1" kern="0" dirty="0">
                <a:solidFill>
                  <a:prstClr val="black"/>
                </a:solidFill>
                <a:ea typeface="Tahoma" panose="020B0604030504040204" pitchFamily="34" charset="0"/>
                <a:cs typeface="Tahoma" panose="020B060403050404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i="1" u="none" strike="noStrike" kern="0" cap="none" spc="0" normalizeH="0" baseline="0" noProof="0" dirty="0">
                  <a:ln>
                    <a:noFill/>
                  </a:ln>
                  <a:solidFill>
                    <a:srgbClr val="FFFF00"/>
                  </a:solidFill>
                  <a:effectLst/>
                  <a:uLnTx/>
                  <a:uFillTx/>
                  <a:ea typeface="Tahoma" panose="020B0604030504040204" pitchFamily="34" charset="0"/>
                  <a:cs typeface="Tahoma" panose="020B0604030504040204" pitchFamily="34" charset="0"/>
                </a:rPr>
                <a:t>(Toolkit for Tourism)</a:t>
              </a:r>
            </a:p>
          </p:txBody>
        </p:sp>
        <p:sp>
          <p:nvSpPr>
            <p:cNvPr id="82" name="Rounded Rectangle 24">
              <a:extLst>
                <a:ext uri="{FF2B5EF4-FFF2-40B4-BE49-F238E27FC236}">
                  <a16:creationId xmlns:a16="http://schemas.microsoft.com/office/drawing/2014/main" id="{28D10099-01ED-4539-ADF9-21014764F0BB}"/>
                </a:ext>
              </a:extLst>
            </p:cNvPr>
            <p:cNvSpPr/>
            <p:nvPr/>
          </p:nvSpPr>
          <p:spPr>
            <a:xfrm>
              <a:off x="4526792" y="1863831"/>
              <a:ext cx="3741120" cy="1188019"/>
            </a:xfrm>
            <a:prstGeom prst="roundRect">
              <a:avLst>
                <a:gd name="adj" fmla="val 0"/>
              </a:avLst>
            </a:prstGeom>
            <a:solidFill>
              <a:srgbClr val="52DCF8"/>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Stage 2: Evaluate Bids, Select the Preferred Bidder, Institution Approval: IIB</a:t>
              </a:r>
            </a:p>
          </p:txBody>
        </p:sp>
        <p:sp>
          <p:nvSpPr>
            <p:cNvPr id="83" name="Rounded Rectangle 24">
              <a:extLst>
                <a:ext uri="{FF2B5EF4-FFF2-40B4-BE49-F238E27FC236}">
                  <a16:creationId xmlns:a16="http://schemas.microsoft.com/office/drawing/2014/main" id="{C4DA385E-786B-4004-B2E8-F758CF3EE8CF}"/>
                </a:ext>
              </a:extLst>
            </p:cNvPr>
            <p:cNvSpPr/>
            <p:nvPr/>
          </p:nvSpPr>
          <p:spPr>
            <a:xfrm>
              <a:off x="4526792" y="3546543"/>
              <a:ext cx="3741120" cy="570750"/>
            </a:xfrm>
            <a:prstGeom prst="roundRect">
              <a:avLst>
                <a:gd name="adj" fmla="val 0"/>
              </a:avLst>
            </a:prstGeom>
            <a:solidFill>
              <a:srgbClr val="52DCF8"/>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Stage 3: </a:t>
              </a:r>
              <a:r>
                <a:rPr kumimoji="0" lang="en-ZA" sz="18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Negotiations</a:t>
              </a:r>
              <a:endParaRPr kumimoji="0" lang="en-US" sz="18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p:txBody>
        </p:sp>
        <p:sp>
          <p:nvSpPr>
            <p:cNvPr id="87" name="Rounded Rectangle 24">
              <a:extLst>
                <a:ext uri="{FF2B5EF4-FFF2-40B4-BE49-F238E27FC236}">
                  <a16:creationId xmlns:a16="http://schemas.microsoft.com/office/drawing/2014/main" id="{96D25643-0FF6-4D8E-A471-172EDD893C62}"/>
                </a:ext>
              </a:extLst>
            </p:cNvPr>
            <p:cNvSpPr/>
            <p:nvPr/>
          </p:nvSpPr>
          <p:spPr>
            <a:xfrm>
              <a:off x="4526792" y="4608442"/>
              <a:ext cx="3741120" cy="1074328"/>
            </a:xfrm>
            <a:prstGeom prst="roundRect">
              <a:avLst>
                <a:gd name="adj" fmla="val 0"/>
              </a:avLst>
            </a:prstGeom>
            <a:solidFill>
              <a:srgbClr val="52DCF8"/>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Stage 4: Institution Approval: III &amp; Sign the PPP agreement</a:t>
              </a:r>
            </a:p>
          </p:txBody>
        </p:sp>
      </p:grpSp>
    </p:spTree>
    <p:extLst>
      <p:ext uri="{BB962C8B-B14F-4D97-AF65-F5344CB8AC3E}">
        <p14:creationId xmlns:p14="http://schemas.microsoft.com/office/powerpoint/2010/main" val="4258662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910731" y="121582"/>
            <a:ext cx="8517539" cy="808304"/>
          </a:xfrm>
          <a:solidFill>
            <a:schemeClr val="tx2">
              <a:lumMod val="50000"/>
            </a:schemeClr>
          </a:solidFill>
          <a:ln>
            <a:solidFill>
              <a:schemeClr val="accent1"/>
            </a:solidFill>
          </a:ln>
        </p:spPr>
        <p:txBody>
          <a:bodyPr/>
          <a:lstStyle/>
          <a:p>
            <a:r>
              <a:rPr lang="de-DE" sz="2800" b="1" dirty="0">
                <a:solidFill>
                  <a:schemeClr val="tx1"/>
                </a:solidFill>
              </a:rPr>
              <a:t>After Bid Closes – Tentative Dates</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graphicFrame>
        <p:nvGraphicFramePr>
          <p:cNvPr id="89" name="Table 88">
            <a:extLst>
              <a:ext uri="{FF2B5EF4-FFF2-40B4-BE49-F238E27FC236}">
                <a16:creationId xmlns:a16="http://schemas.microsoft.com/office/drawing/2014/main" id="{47A5359C-7073-45A4-AB19-D5C3A90721BE}"/>
              </a:ext>
            </a:extLst>
          </p:cNvPr>
          <p:cNvGraphicFramePr>
            <a:graphicFrameLocks noGrp="1"/>
          </p:cNvGraphicFramePr>
          <p:nvPr>
            <p:extLst>
              <p:ext uri="{D42A27DB-BD31-4B8C-83A1-F6EECF244321}">
                <p14:modId xmlns:p14="http://schemas.microsoft.com/office/powerpoint/2010/main" val="2593367328"/>
              </p:ext>
            </p:extLst>
          </p:nvPr>
        </p:nvGraphicFramePr>
        <p:xfrm>
          <a:off x="1910731" y="1165455"/>
          <a:ext cx="8471760" cy="3261628"/>
        </p:xfrm>
        <a:graphic>
          <a:graphicData uri="http://schemas.openxmlformats.org/drawingml/2006/table">
            <a:tbl>
              <a:tblPr firstRow="1" firstCol="1" lastRow="1" lastCol="1" bandRow="1" bandCol="1">
                <a:tableStyleId>{B301B821-A1FF-4177-AEE7-76D212191A09}</a:tableStyleId>
              </a:tblPr>
              <a:tblGrid>
                <a:gridCol w="5601239">
                  <a:extLst>
                    <a:ext uri="{9D8B030D-6E8A-4147-A177-3AD203B41FA5}">
                      <a16:colId xmlns:a16="http://schemas.microsoft.com/office/drawing/2014/main" val="1117517041"/>
                    </a:ext>
                  </a:extLst>
                </a:gridCol>
                <a:gridCol w="2870521">
                  <a:extLst>
                    <a:ext uri="{9D8B030D-6E8A-4147-A177-3AD203B41FA5}">
                      <a16:colId xmlns:a16="http://schemas.microsoft.com/office/drawing/2014/main" val="4280259240"/>
                    </a:ext>
                  </a:extLst>
                </a:gridCol>
              </a:tblGrid>
              <a:tr h="611083">
                <a:tc>
                  <a:txBody>
                    <a:bodyPr/>
                    <a:lstStyle/>
                    <a:p>
                      <a:pPr marL="150495" marR="171450">
                        <a:lnSpc>
                          <a:spcPct val="115000"/>
                        </a:lnSpc>
                        <a:spcBef>
                          <a:spcPts val="1200"/>
                        </a:spcBef>
                        <a:spcAft>
                          <a:spcPts val="800"/>
                        </a:spcAft>
                      </a:pPr>
                      <a:r>
                        <a:rPr lang="en-ZA" sz="1800" b="1" dirty="0">
                          <a:solidFill>
                            <a:schemeClr val="tx1"/>
                          </a:solidFill>
                          <a:effectLst/>
                        </a:rPr>
                        <a:t>Event</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ZA" sz="1800" b="1" dirty="0">
                          <a:solidFill>
                            <a:schemeClr val="tx1"/>
                          </a:solidFill>
                          <a:effectLst/>
                        </a:rPr>
                        <a:t>Date</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605532129"/>
                  </a:ext>
                </a:extLst>
              </a:tr>
              <a:tr h="441282">
                <a:tc>
                  <a:txBody>
                    <a:bodyPr/>
                    <a:lstStyle/>
                    <a:p>
                      <a:pPr algn="l" fontAlgn="b">
                        <a:lnSpc>
                          <a:spcPct val="150000"/>
                        </a:lnSpc>
                      </a:pPr>
                      <a:r>
                        <a:rPr lang="en-ZA" sz="1600" u="none" strike="noStrike" dirty="0">
                          <a:solidFill>
                            <a:schemeClr val="accent2">
                              <a:lumMod val="50000"/>
                            </a:schemeClr>
                          </a:solidFill>
                          <a:effectLst/>
                          <a:latin typeface="+mn-lt"/>
                          <a:ea typeface="Tahoma" panose="020B0604030504040204" pitchFamily="34" charset="0"/>
                          <a:cs typeface="Tahoma" panose="020B0604030504040204" pitchFamily="34" charset="0"/>
                        </a:rPr>
                        <a:t>RFP Tender Closing Date</a:t>
                      </a:r>
                      <a:endParaRPr lang="en-ZA" sz="1600" b="0" i="0" u="none" strike="noStrike" dirty="0">
                        <a:solidFill>
                          <a:schemeClr val="accent2">
                            <a:lumMod val="50000"/>
                          </a:schemeClr>
                        </a:solidFill>
                        <a:effectLst/>
                        <a:latin typeface="+mn-lt"/>
                        <a:ea typeface="Tahoma" panose="020B0604030504040204" pitchFamily="34" charset="0"/>
                        <a:cs typeface="Tahoma" panose="020B0604030504040204" pitchFamily="34" charset="0"/>
                      </a:endParaRPr>
                    </a:p>
                  </a:txBody>
                  <a:tcPr marL="7620" marR="7620" marT="7620" marB="0" anchor="ctr"/>
                </a:tc>
                <a:tc>
                  <a:txBody>
                    <a:bodyPr/>
                    <a:lstStyle/>
                    <a:p>
                      <a:pPr>
                        <a:lnSpc>
                          <a:spcPct val="150000"/>
                        </a:lnSpc>
                      </a:pPr>
                      <a:r>
                        <a:rPr lang="en-US" sz="1600" dirty="0">
                          <a:solidFill>
                            <a:schemeClr val="accent2">
                              <a:lumMod val="50000"/>
                            </a:schemeClr>
                          </a:solidFill>
                          <a:effectLst/>
                          <a:latin typeface="+mn-lt"/>
                          <a:ea typeface="Tahoma" panose="020B0604030504040204" pitchFamily="34" charset="0"/>
                          <a:cs typeface="Tahoma" panose="020B0604030504040204" pitchFamily="34" charset="0"/>
                        </a:rPr>
                        <a:t>23 June 2025 (12pm)</a:t>
                      </a:r>
                      <a:endParaRPr lang="en-ZA" sz="1600" dirty="0">
                        <a:solidFill>
                          <a:schemeClr val="accent2">
                            <a:lumMod val="50000"/>
                          </a:schemeClr>
                        </a:solidFill>
                        <a:effectLst/>
                        <a:latin typeface="+mn-lt"/>
                        <a:ea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2128312711"/>
                  </a:ext>
                </a:extLst>
              </a:tr>
              <a:tr h="882819">
                <a:tc>
                  <a:txBody>
                    <a:bodyPr/>
                    <a:lstStyle/>
                    <a:p>
                      <a:pPr algn="l" fontAlgn="b">
                        <a:lnSpc>
                          <a:spcPct val="150000"/>
                        </a:lnSpc>
                      </a:pPr>
                      <a:r>
                        <a:rPr lang="en-GB" sz="1600" b="1" i="0" u="none" strike="noStrike" dirty="0">
                          <a:solidFill>
                            <a:srgbClr val="000000"/>
                          </a:solidFill>
                          <a:effectLst/>
                          <a:latin typeface="+mn-lt"/>
                          <a:ea typeface="Tahoma" panose="020B0604030504040204" pitchFamily="34" charset="0"/>
                          <a:cs typeface="Tahoma" panose="020B0604030504040204" pitchFamily="34" charset="0"/>
                        </a:rPr>
                        <a:t>Bid Evaluation</a:t>
                      </a:r>
                      <a:endParaRPr lang="en-ZA" sz="16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7620" marR="7620" marT="7620" marB="0" anchor="ctr"/>
                </a:tc>
                <a:tc>
                  <a:txBody>
                    <a:bodyPr/>
                    <a:lstStyle/>
                    <a:p>
                      <a:pPr>
                        <a:lnSpc>
                          <a:spcPct val="150000"/>
                        </a:lnSpc>
                      </a:pPr>
                      <a:r>
                        <a:rPr lang="en-GB" sz="1600" dirty="0">
                          <a:effectLst/>
                          <a:latin typeface="+mn-lt"/>
                          <a:ea typeface="Tahoma" panose="020B0604030504040204" pitchFamily="34" charset="0"/>
                          <a:cs typeface="Tahoma" panose="020B0604030504040204" pitchFamily="34" charset="0"/>
                        </a:rPr>
                        <a:t>21 July 2025</a:t>
                      </a:r>
                      <a:endParaRPr lang="en-ZA" sz="1600" dirty="0">
                        <a:effectLst/>
                        <a:latin typeface="+mn-lt"/>
                        <a:ea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606441563"/>
                  </a:ext>
                </a:extLst>
              </a:tr>
              <a:tr h="582089">
                <a:tc>
                  <a:txBody>
                    <a:bodyPr/>
                    <a:lstStyle/>
                    <a:p>
                      <a:pPr algn="l" fontAlgn="b">
                        <a:lnSpc>
                          <a:spcPct val="150000"/>
                        </a:lnSpc>
                      </a:pPr>
                      <a:r>
                        <a:rPr lang="en-GB" sz="1600" b="1" i="0" u="none" strike="noStrike" dirty="0">
                          <a:solidFill>
                            <a:srgbClr val="000000"/>
                          </a:solidFill>
                          <a:effectLst/>
                          <a:latin typeface="+mn-lt"/>
                          <a:ea typeface="Tahoma" panose="020B0604030504040204" pitchFamily="34" charset="0"/>
                          <a:cs typeface="Tahoma" panose="020B0604030504040204" pitchFamily="34" charset="0"/>
                        </a:rPr>
                        <a:t>Negotiations</a:t>
                      </a:r>
                      <a:endParaRPr lang="en-ZA" sz="16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7620" marR="7620" marT="7620" marB="0" anchor="ctr"/>
                </a:tc>
                <a:tc>
                  <a:txBody>
                    <a:bodyPr/>
                    <a:lstStyle/>
                    <a:p>
                      <a:pPr>
                        <a:lnSpc>
                          <a:spcPct val="150000"/>
                        </a:lnSpc>
                      </a:pPr>
                      <a:r>
                        <a:rPr lang="en-GB" sz="1600" dirty="0">
                          <a:effectLst/>
                          <a:latin typeface="+mn-lt"/>
                          <a:ea typeface="Tahoma" panose="020B0604030504040204" pitchFamily="34" charset="0"/>
                          <a:cs typeface="Tahoma" panose="020B0604030504040204" pitchFamily="34" charset="0"/>
                        </a:rPr>
                        <a:t>21 July – 18 Aug 2025</a:t>
                      </a:r>
                      <a:endParaRPr lang="en-ZA" sz="1600" dirty="0">
                        <a:effectLst/>
                        <a:latin typeface="+mn-lt"/>
                        <a:ea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2703387535"/>
                  </a:ext>
                </a:extLst>
              </a:tr>
              <a:tr h="744355">
                <a:tc>
                  <a:txBody>
                    <a:bodyPr/>
                    <a:lstStyle/>
                    <a:p>
                      <a:pPr algn="l" fontAlgn="b">
                        <a:lnSpc>
                          <a:spcPct val="150000"/>
                        </a:lnSpc>
                      </a:pPr>
                      <a:r>
                        <a:rPr lang="en-GB" sz="1600" b="1" i="0" u="none" strike="noStrike" dirty="0">
                          <a:solidFill>
                            <a:srgbClr val="000000"/>
                          </a:solidFill>
                          <a:effectLst/>
                          <a:latin typeface="+mn-lt"/>
                          <a:ea typeface="Tahoma" panose="020B0604030504040204" pitchFamily="34" charset="0"/>
                          <a:cs typeface="Tahoma" panose="020B0604030504040204" pitchFamily="34" charset="0"/>
                        </a:rPr>
                        <a:t>Signing of PPP Agreement </a:t>
                      </a:r>
                      <a:endParaRPr lang="en-ZA" sz="16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7620" marR="7620" marT="7620" marB="0" anchor="ctr"/>
                </a:tc>
                <a:tc>
                  <a:txBody>
                    <a:bodyPr/>
                    <a:lstStyle/>
                    <a:p>
                      <a:pPr>
                        <a:lnSpc>
                          <a:spcPct val="150000"/>
                        </a:lnSpc>
                      </a:pPr>
                      <a:r>
                        <a:rPr lang="en-GB" sz="1600" dirty="0">
                          <a:effectLst/>
                          <a:latin typeface="+mn-lt"/>
                          <a:ea typeface="Tahoma" panose="020B0604030504040204" pitchFamily="34" charset="0"/>
                          <a:cs typeface="Tahoma" panose="020B0604030504040204" pitchFamily="34" charset="0"/>
                        </a:rPr>
                        <a:t>15 Sept 2025</a:t>
                      </a:r>
                      <a:endParaRPr lang="en-ZA" sz="1600" dirty="0">
                        <a:effectLst/>
                        <a:latin typeface="+mn-lt"/>
                        <a:ea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1520723374"/>
                  </a:ext>
                </a:extLst>
              </a:tr>
            </a:tbl>
          </a:graphicData>
        </a:graphic>
      </p:graphicFrame>
    </p:spTree>
    <p:extLst>
      <p:ext uri="{BB962C8B-B14F-4D97-AF65-F5344CB8AC3E}">
        <p14:creationId xmlns:p14="http://schemas.microsoft.com/office/powerpoint/2010/main" val="3122439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920" y="0"/>
            <a:ext cx="1669860" cy="6858000"/>
            <a:chOff x="-6920" y="0"/>
            <a:chExt cx="1669860" cy="6858000"/>
          </a:xfrm>
        </p:grpSpPr>
        <p:grpSp>
          <p:nvGrpSpPr>
            <p:cNvPr id="9" name="Group 77"/>
            <p:cNvGrpSpPr>
              <a:grpSpLocks/>
            </p:cNvGrpSpPr>
            <p:nvPr/>
          </p:nvGrpSpPr>
          <p:grpSpPr bwMode="auto">
            <a:xfrm>
              <a:off x="1524827" y="0"/>
              <a:ext cx="138113" cy="6858000"/>
              <a:chOff x="1331" y="0"/>
              <a:chExt cx="279" cy="4320"/>
            </a:xfrm>
          </p:grpSpPr>
          <p:sp>
            <p:nvSpPr>
              <p:cNvPr id="15" name="AutoShape 5"/>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16" name="Rectangle 6"/>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solidFill>
                    <a:srgbClr val="000000"/>
                  </a:solidFill>
                </a:endParaRPr>
              </a:p>
            </p:txBody>
          </p:sp>
          <p:sp>
            <p:nvSpPr>
              <p:cNvPr id="17" name="Freeform 7"/>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18" name="Freeform 8"/>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19" name="Freeform 9"/>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0" name="Freeform 10"/>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1" name="Freeform 11"/>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2" name="Freeform 12"/>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3" name="Freeform 13"/>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4" name="Freeform 14"/>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5" name="Freeform 15"/>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6" name="Freeform 16"/>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7" name="Freeform 17"/>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8" name="Freeform 18"/>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9" name="Freeform 19"/>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0" name="Freeform 20"/>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1" name="Freeform 21"/>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2" name="Freeform 22"/>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3" name="Freeform 23"/>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4" name="Freeform 24"/>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5" name="Freeform 25"/>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6" name="Freeform 26"/>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7" name="Freeform 27"/>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8" name="Freeform 28"/>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9" name="Freeform 29"/>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0" name="Freeform 30"/>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1" name="Freeform 31"/>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2" name="Freeform 32"/>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3" name="Freeform 33"/>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4" name="Freeform 34"/>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5" name="Freeform 35"/>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6" name="Freeform 36"/>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7" name="AutoShape 37"/>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48" name="Rectangle 38"/>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solidFill>
                    <a:srgbClr val="000000"/>
                  </a:solidFill>
                </a:endParaRPr>
              </a:p>
            </p:txBody>
          </p:sp>
          <p:sp>
            <p:nvSpPr>
              <p:cNvPr id="49" name="Freeform 39"/>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0" name="Freeform 40"/>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1" name="Freeform 41"/>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2" name="Freeform 42"/>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3" name="Freeform 43"/>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4" name="Freeform 44"/>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5" name="Freeform 45"/>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6" name="Freeform 46"/>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7" name="Freeform 47"/>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8" name="Freeform 48"/>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9" name="Freeform 49"/>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0" name="Freeform 50"/>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1" name="Freeform 51"/>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2" name="Freeform 52"/>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3" name="Freeform 53"/>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4" name="Freeform 54"/>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5" name="Freeform 55"/>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6" name="Freeform 56"/>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7" name="Freeform 57"/>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8" name="Freeform 58"/>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9" name="Freeform 59"/>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0" name="Freeform 60"/>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1" name="Freeform 61"/>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2" name="Freeform 62"/>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3" name="Freeform 63"/>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4" name="Freeform 64"/>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5" name="Freeform 65"/>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6" name="Freeform 66"/>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7" name="Freeform 67"/>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8" name="Freeform 68"/>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grpSp>
        <p:pic>
          <p:nvPicPr>
            <p:cNvPr id="10" name="Picture 70" descr="big5"/>
            <p:cNvPicPr>
              <a:picLocks noChangeAspect="1" noChangeArrowheads="1"/>
            </p:cNvPicPr>
            <p:nvPr/>
          </p:nvPicPr>
          <p:blipFill>
            <a:blip r:embed="rId2"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3"/>
            </p:cNvPr>
            <p:cNvPicPr/>
            <p:nvPr/>
          </p:nvPicPr>
          <p:blipFill>
            <a:blip r:embed="rId4"/>
            <a:srcRect/>
            <a:stretch>
              <a:fillRect/>
            </a:stretch>
          </p:blipFill>
          <p:spPr bwMode="auto">
            <a:xfrm>
              <a:off x="0" y="5684838"/>
              <a:ext cx="1541369" cy="1173162"/>
            </a:xfrm>
            <a:prstGeom prst="rect">
              <a:avLst/>
            </a:prstGeom>
            <a:noFill/>
          </p:spPr>
        </p:pic>
        <p:pic>
          <p:nvPicPr>
            <p:cNvPr id="13" name="Picture 12" descr="02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p:cNvSpPr txBox="1"/>
            <p:nvPr/>
          </p:nvSpPr>
          <p:spPr>
            <a:xfrm>
              <a:off x="606414" y="5383669"/>
              <a:ext cx="1056526" cy="215444"/>
            </a:xfrm>
            <a:prstGeom prst="rect">
              <a:avLst/>
            </a:prstGeom>
            <a:noFill/>
          </p:spPr>
          <p:txBody>
            <a:bodyPr wrap="square" rtlCol="0">
              <a:spAutoFit/>
            </a:bodyPr>
            <a:lstStyle/>
            <a:p>
              <a:r>
                <a:rPr lang="en-ZA" sz="800" dirty="0">
                  <a:solidFill>
                    <a:schemeClr val="bg1"/>
                  </a:solidFill>
                </a:rPr>
                <a:t>uKhahlamba WHS</a:t>
              </a:r>
            </a:p>
          </p:txBody>
        </p:sp>
      </p:grpSp>
      <p:pic>
        <p:nvPicPr>
          <p:cNvPr id="81" name="Picture 4" descr="iSimang_ppt_template_1">
            <a:extLst>
              <a:ext uri="{FF2B5EF4-FFF2-40B4-BE49-F238E27FC236}">
                <a16:creationId xmlns:a16="http://schemas.microsoft.com/office/drawing/2014/main" id="{D28C17E1-B322-4C3D-BC0C-0D1B812E14B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20946" y="436563"/>
            <a:ext cx="8029119" cy="602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Box 81">
            <a:extLst>
              <a:ext uri="{FF2B5EF4-FFF2-40B4-BE49-F238E27FC236}">
                <a16:creationId xmlns:a16="http://schemas.microsoft.com/office/drawing/2014/main" id="{DF60819F-5798-46A1-92BA-ADEBE028B4F3}"/>
              </a:ext>
            </a:extLst>
          </p:cNvPr>
          <p:cNvSpPr txBox="1"/>
          <p:nvPr/>
        </p:nvSpPr>
        <p:spPr>
          <a:xfrm>
            <a:off x="4244454" y="4998378"/>
            <a:ext cx="5020228" cy="646331"/>
          </a:xfrm>
          <a:prstGeom prst="rect">
            <a:avLst/>
          </a:prstGeom>
          <a:noFill/>
        </p:spPr>
        <p:txBody>
          <a:bodyPr wrap="square" rtlCol="0">
            <a:spAutoFit/>
          </a:bodyPr>
          <a:lstStyle/>
          <a:p>
            <a:pPr algn="ctr"/>
            <a:r>
              <a:rPr lang="en-US" sz="3600" b="1" dirty="0">
                <a:solidFill>
                  <a:srgbClr val="FFFF00"/>
                </a:solidFill>
              </a:rPr>
              <a:t>Thank you</a:t>
            </a:r>
            <a:endParaRPr lang="en-ZA" sz="3600" b="1" dirty="0">
              <a:solidFill>
                <a:srgbClr val="FFFF00"/>
              </a:solidFill>
            </a:endParaRPr>
          </a:p>
        </p:txBody>
      </p:sp>
      <p:pic>
        <p:nvPicPr>
          <p:cNvPr id="79" name="Picture 3" descr="ZAR_0768a.jpg">
            <a:extLst>
              <a:ext uri="{FF2B5EF4-FFF2-40B4-BE49-F238E27FC236}">
                <a16:creationId xmlns:a16="http://schemas.microsoft.com/office/drawing/2014/main" id="{7172330D-6189-4350-9539-34697EB12BC3}"/>
              </a:ext>
            </a:extLst>
          </p:cNvPr>
          <p:cNvPicPr>
            <a:picLocks noChangeAspect="1"/>
          </p:cNvPicPr>
          <p:nvPr/>
        </p:nvPicPr>
        <p:blipFill>
          <a:blip r:embed="rId7" cstate="screen"/>
          <a:srcRect/>
          <a:stretch>
            <a:fillRect/>
          </a:stretch>
        </p:blipFill>
        <p:spPr bwMode="auto">
          <a:xfrm>
            <a:off x="33464" y="56272"/>
            <a:ext cx="1494532" cy="1108954"/>
          </a:xfrm>
          <a:prstGeom prst="rect">
            <a:avLst/>
          </a:prstGeom>
          <a:noFill/>
          <a:ln w="9525">
            <a:noFill/>
            <a:miter lim="800000"/>
            <a:headEnd/>
            <a:tailEnd/>
          </a:ln>
        </p:spPr>
      </p:pic>
      <p:pic>
        <p:nvPicPr>
          <p:cNvPr id="80" name="Picture 5" descr="Hippo and flamingos in Lake St Lucia low res">
            <a:extLst>
              <a:ext uri="{FF2B5EF4-FFF2-40B4-BE49-F238E27FC236}">
                <a16:creationId xmlns:a16="http://schemas.microsoft.com/office/drawing/2014/main" id="{2FDB2139-0AD5-4510-B4B5-1997E80BB853}"/>
              </a:ext>
            </a:extLst>
          </p:cNvPr>
          <p:cNvPicPr>
            <a:picLocks noChangeAspect="1" noChangeArrowheads="1"/>
          </p:cNvPicPr>
          <p:nvPr/>
        </p:nvPicPr>
        <p:blipFill>
          <a:blip r:embed="rId8" cstate="print"/>
          <a:srcRect/>
          <a:stretch>
            <a:fillRect/>
          </a:stretch>
        </p:blipFill>
        <p:spPr bwMode="auto">
          <a:xfrm>
            <a:off x="-26702" y="2391575"/>
            <a:ext cx="1559448" cy="1411620"/>
          </a:xfrm>
          <a:prstGeom prst="rect">
            <a:avLst/>
          </a:prstGeom>
          <a:noFill/>
          <a:ln w="9525">
            <a:noFill/>
            <a:miter lim="800000"/>
            <a:headEnd/>
            <a:tailEnd/>
          </a:ln>
        </p:spPr>
      </p:pic>
      <p:pic>
        <p:nvPicPr>
          <p:cNvPr id="83" name="Picture 82" descr="Elephants Western Shores.JPG">
            <a:extLst>
              <a:ext uri="{FF2B5EF4-FFF2-40B4-BE49-F238E27FC236}">
                <a16:creationId xmlns:a16="http://schemas.microsoft.com/office/drawing/2014/main" id="{3038B9BD-DA05-457F-82E6-8B44A3C9BDD2}"/>
              </a:ext>
            </a:extLst>
          </p:cNvPr>
          <p:cNvPicPr>
            <a:picLocks noChangeAspect="1"/>
          </p:cNvPicPr>
          <p:nvPr/>
        </p:nvPicPr>
        <p:blipFill>
          <a:blip r:embed="rId9" cstate="print"/>
          <a:stretch>
            <a:fillRect/>
          </a:stretch>
        </p:blipFill>
        <p:spPr>
          <a:xfrm>
            <a:off x="-26702" y="4552950"/>
            <a:ext cx="1587665" cy="1254926"/>
          </a:xfrm>
          <a:prstGeom prst="rect">
            <a:avLst/>
          </a:prstGeom>
        </p:spPr>
      </p:pic>
      <p:sp>
        <p:nvSpPr>
          <p:cNvPr id="2" name="Slide Number Placeholder 1"/>
          <p:cNvSpPr>
            <a:spLocks noGrp="1"/>
          </p:cNvSpPr>
          <p:nvPr>
            <p:ph type="sldNum" sz="quarter" idx="12"/>
          </p:nvPr>
        </p:nvSpPr>
        <p:spPr/>
        <p:txBody>
          <a:bodyPr/>
          <a:lstStyle/>
          <a:p>
            <a:fld id="{734CBC24-1614-497D-88B1-3F4BA274FF76}" type="slidenum">
              <a:rPr lang="en-ZA" smtClean="0"/>
              <a:t>25</a:t>
            </a:fld>
            <a:endParaRPr lang="en-ZA"/>
          </a:p>
        </p:txBody>
      </p:sp>
    </p:spTree>
    <p:extLst>
      <p:ext uri="{BB962C8B-B14F-4D97-AF65-F5344CB8AC3E}">
        <p14:creationId xmlns:p14="http://schemas.microsoft.com/office/powerpoint/2010/main" val="169639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Purpose of the Bidders Conference</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2610330"/>
          </a:xfrm>
          <a:prstGeom prst="rect">
            <a:avLst/>
          </a:prstGeom>
          <a:noFill/>
        </p:spPr>
        <p:txBody>
          <a:bodyPr wrap="square">
            <a:spAutoFit/>
          </a:bodyPr>
          <a:lstStyle/>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To clarify the tender process to the bidders</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To ensure bidders understand what needs to be submitted</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To outline the evaluation criteria</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To outline the Bidding Time Table</a:t>
            </a:r>
          </a:p>
        </p:txBody>
      </p:sp>
    </p:spTree>
    <p:extLst>
      <p:ext uri="{BB962C8B-B14F-4D97-AF65-F5344CB8AC3E}">
        <p14:creationId xmlns:p14="http://schemas.microsoft.com/office/powerpoint/2010/main" val="2741079522"/>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Rules of Engagement</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5195653"/>
          </a:xfrm>
          <a:prstGeom prst="rect">
            <a:avLst/>
          </a:prstGeom>
          <a:noFill/>
        </p:spPr>
        <p:txBody>
          <a:bodyPr wrap="square">
            <a:spAutoFit/>
          </a:bodyPr>
          <a:lstStyle/>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All presentations made will be uploaded on iSimangaliso website</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Questions can be posted on the </a:t>
            </a:r>
            <a:r>
              <a:rPr lang="en-GB" sz="2300" dirty="0" err="1">
                <a:latin typeface="Century Gothic" panose="020B0502020202020204" pitchFamily="34" charset="0"/>
                <a:ea typeface="Times New Roman" panose="02020603050405020304" pitchFamily="18" charset="0"/>
                <a:cs typeface="Arial" panose="020B0604020202020204" pitchFamily="34" charset="0"/>
              </a:rPr>
              <a:t>chatbox</a:t>
            </a:r>
            <a:r>
              <a:rPr lang="en-GB" sz="2300" dirty="0">
                <a:latin typeface="Century Gothic" panose="020B0502020202020204" pitchFamily="34" charset="0"/>
                <a:ea typeface="Times New Roman" panose="02020603050405020304" pitchFamily="18" charset="0"/>
                <a:cs typeface="Arial" panose="020B0604020202020204" pitchFamily="34" charset="0"/>
              </a:rPr>
              <a:t> during the presentation</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Questions will be addressed during question and answer session</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Questions must be specific to the bid under tender</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iSimangaliso reserves the right to answer questions at a later stage</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All bidders to type in the </a:t>
            </a:r>
            <a:r>
              <a:rPr lang="en-GB" sz="2300" dirty="0" err="1">
                <a:latin typeface="Century Gothic" panose="020B0502020202020204" pitchFamily="34" charset="0"/>
                <a:ea typeface="Times New Roman" panose="02020603050405020304" pitchFamily="18" charset="0"/>
                <a:cs typeface="Arial" panose="020B0604020202020204" pitchFamily="34" charset="0"/>
              </a:rPr>
              <a:t>chatbox</a:t>
            </a:r>
            <a:r>
              <a:rPr lang="en-GB" sz="2300" dirty="0">
                <a:latin typeface="Century Gothic" panose="020B0502020202020204" pitchFamily="34" charset="0"/>
                <a:ea typeface="Times New Roman" panose="02020603050405020304" pitchFamily="18" charset="0"/>
                <a:cs typeface="Arial" panose="020B0604020202020204" pitchFamily="34" charset="0"/>
              </a:rPr>
              <a:t>, Name of Representatives, Company Name &amp; Email Address</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All mics of the bidders to be on mute until Q&amp;A session</a:t>
            </a:r>
          </a:p>
        </p:txBody>
      </p:sp>
    </p:spTree>
    <p:extLst>
      <p:ext uri="{BB962C8B-B14F-4D97-AF65-F5344CB8AC3E}">
        <p14:creationId xmlns:p14="http://schemas.microsoft.com/office/powerpoint/2010/main" val="3004962354"/>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sp>
        <p:nvSpPr>
          <p:cNvPr id="4" name="TextBox 3">
            <a:extLst>
              <a:ext uri="{FF2B5EF4-FFF2-40B4-BE49-F238E27FC236}">
                <a16:creationId xmlns:a16="http://schemas.microsoft.com/office/drawing/2014/main" id="{1959F684-4C47-384C-BFE0-D0C97FF1C8BC}"/>
              </a:ext>
            </a:extLst>
          </p:cNvPr>
          <p:cNvSpPr txBox="1"/>
          <p:nvPr/>
        </p:nvSpPr>
        <p:spPr>
          <a:xfrm>
            <a:off x="1797778" y="3118644"/>
            <a:ext cx="9597293" cy="707886"/>
          </a:xfrm>
          <a:prstGeom prst="rect">
            <a:avLst/>
          </a:prstGeom>
          <a:noFill/>
        </p:spPr>
        <p:txBody>
          <a:bodyPr wrap="square">
            <a:spAutoFit/>
          </a:bodyPr>
          <a:lstStyle/>
          <a:p>
            <a:pPr algn="ctr"/>
            <a:r>
              <a:rPr lang="en-US" sz="4000" b="1" i="1" dirty="0">
                <a:solidFill>
                  <a:schemeClr val="accent2">
                    <a:lumMod val="60000"/>
                    <a:lumOff val="40000"/>
                  </a:schemeClr>
                </a:solidFill>
              </a:rPr>
              <a:t>Overview</a:t>
            </a:r>
          </a:p>
        </p:txBody>
      </p:sp>
    </p:spTree>
    <p:extLst>
      <p:ext uri="{BB962C8B-B14F-4D97-AF65-F5344CB8AC3E}">
        <p14:creationId xmlns:p14="http://schemas.microsoft.com/office/powerpoint/2010/main" val="238429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Overview of iSimangaliso Wetland Park</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5567934"/>
          </a:xfrm>
          <a:prstGeom prst="rect">
            <a:avLst/>
          </a:prstGeom>
          <a:noFill/>
        </p:spPr>
        <p:txBody>
          <a:bodyPr wrap="square">
            <a:spAutoFit/>
          </a:bodyPr>
          <a:lstStyle/>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200" dirty="0">
                <a:latin typeface="Century Gothic" panose="020B0502020202020204" pitchFamily="34" charset="0"/>
                <a:ea typeface="Times New Roman" panose="02020603050405020304" pitchFamily="18" charset="0"/>
                <a:cs typeface="Arial" panose="020B0604020202020204" pitchFamily="34" charset="0"/>
              </a:rPr>
              <a:t>iSimangaliso Wetland Park of the iSimangaliso Wetland Authority was proclaimed a World Heritage Site by regulation published in the Government Gazette under notice number 4477 on 24 November 2000.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200" dirty="0">
                <a:latin typeface="Century Gothic" panose="020B0502020202020204" pitchFamily="34" charset="0"/>
                <a:ea typeface="Times New Roman" panose="02020603050405020304" pitchFamily="18" charset="0"/>
                <a:cs typeface="Arial" panose="020B0604020202020204" pitchFamily="34" charset="0"/>
              </a:rPr>
              <a:t>The total area of new iSimangaliso MPA(Marine Protected Area) 1 328 901 ha and comprises 9% of South Africa's coastline under formal conservation hectares in size.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200" dirty="0">
                <a:latin typeface="Century Gothic" panose="020B0502020202020204" pitchFamily="34" charset="0"/>
                <a:ea typeface="Times New Roman" panose="02020603050405020304" pitchFamily="18" charset="0"/>
                <a:cs typeface="Arial" panose="020B0604020202020204" pitchFamily="34" charset="0"/>
              </a:rPr>
              <a:t>The Indian Ocean forms the eastern boundary of the Park, which extends from the Mozambican border in the north, to Maphelane in the south and includes the uMkhuze section in the west.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200" dirty="0">
                <a:latin typeface="Century Gothic" panose="020B0502020202020204" pitchFamily="34" charset="0"/>
                <a:ea typeface="Times New Roman" panose="02020603050405020304" pitchFamily="18" charset="0"/>
                <a:cs typeface="Arial" panose="020B0604020202020204" pitchFamily="34" charset="0"/>
              </a:rPr>
              <a:t>The Park traverses approximately one-third of the KwaZulu-Natal coastline</a:t>
            </a:r>
          </a:p>
        </p:txBody>
      </p:sp>
    </p:spTree>
    <p:extLst>
      <p:ext uri="{BB962C8B-B14F-4D97-AF65-F5344CB8AC3E}">
        <p14:creationId xmlns:p14="http://schemas.microsoft.com/office/powerpoint/2010/main" val="2629875119"/>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2C630E9E-87C5-6023-3E8F-EFCB4C046D4C}"/>
              </a:ext>
            </a:extLst>
          </p:cNvPr>
          <p:cNvGraphicFramePr/>
          <p:nvPr>
            <p:extLst>
              <p:ext uri="{D42A27DB-BD31-4B8C-83A1-F6EECF244321}">
                <p14:modId xmlns:p14="http://schemas.microsoft.com/office/powerpoint/2010/main" val="678076989"/>
              </p:ext>
            </p:extLst>
          </p:nvPr>
        </p:nvGraphicFramePr>
        <p:xfrm>
          <a:off x="245481" y="1053812"/>
          <a:ext cx="10839285" cy="5561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5">
            <a:extLst>
              <a:ext uri="{FF2B5EF4-FFF2-40B4-BE49-F238E27FC236}">
                <a16:creationId xmlns:a16="http://schemas.microsoft.com/office/drawing/2014/main" id="{8876F7C6-36EA-4323-8B61-3FFE17BA03F1}"/>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Vision, Mission and Objectives</a:t>
            </a:r>
            <a:endParaRPr lang="en-ZA" sz="2800" b="1" dirty="0">
              <a:solidFill>
                <a:schemeClr val="tx1"/>
              </a:solidFill>
            </a:endParaRPr>
          </a:p>
        </p:txBody>
      </p:sp>
    </p:spTree>
    <p:extLst>
      <p:ext uri="{BB962C8B-B14F-4D97-AF65-F5344CB8AC3E}">
        <p14:creationId xmlns:p14="http://schemas.microsoft.com/office/powerpoint/2010/main" val="4197425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err="1">
                <a:solidFill>
                  <a:schemeClr val="tx1"/>
                </a:solidFill>
              </a:rPr>
              <a:t>Commercialisation</a:t>
            </a:r>
            <a:r>
              <a:rPr lang="en-US" sz="2800" b="1" dirty="0">
                <a:solidFill>
                  <a:schemeClr val="tx1"/>
                </a:solidFill>
              </a:rPr>
              <a:t> Strategy Objectives of iSimangaliso</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5419882"/>
          </a:xfrm>
          <a:prstGeom prst="rect">
            <a:avLst/>
          </a:prstGeom>
          <a:noFill/>
        </p:spPr>
        <p:txBody>
          <a:bodyPr wrap="square">
            <a:spAutoFit/>
          </a:bodyPr>
          <a:lstStyle/>
          <a:p>
            <a:pPr lvl="0" algn="just" fontAlgn="base" hangingPunct="0">
              <a:lnSpc>
                <a:spcPct val="150000"/>
              </a:lnSpc>
              <a:spcAft>
                <a:spcPts val="1200"/>
              </a:spcAft>
              <a:buSzPts val="1100"/>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Objectives that guide the </a:t>
            </a:r>
            <a:r>
              <a:rPr lang="en-GB" sz="2000" dirty="0" err="1">
                <a:latin typeface="Century Gothic" panose="020B0502020202020204" pitchFamily="34" charset="0"/>
                <a:ea typeface="Times New Roman" panose="02020603050405020304" pitchFamily="18" charset="0"/>
                <a:cs typeface="Arial" panose="020B0604020202020204" pitchFamily="34" charset="0"/>
              </a:rPr>
              <a:t>iSimangaliso’s</a:t>
            </a:r>
            <a:r>
              <a:rPr lang="en-GB" sz="2000" dirty="0">
                <a:latin typeface="Century Gothic" panose="020B0502020202020204" pitchFamily="34" charset="0"/>
                <a:ea typeface="Times New Roman" panose="02020603050405020304" pitchFamily="18" charset="0"/>
                <a:cs typeface="Arial" panose="020B0604020202020204" pitchFamily="34" charset="0"/>
              </a:rPr>
              <a:t> commercialization strategy include:</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Revenue generation for the institution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Loss minimization or savings on existing operations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Optimal utilization of under-performing assets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Job creation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BEE/ Transformational goals.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Infrastructure upgrades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Tourism promotion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Further biodiversity protection and conservation </a:t>
            </a:r>
          </a:p>
        </p:txBody>
      </p:sp>
    </p:spTree>
    <p:extLst>
      <p:ext uri="{BB962C8B-B14F-4D97-AF65-F5344CB8AC3E}">
        <p14:creationId xmlns:p14="http://schemas.microsoft.com/office/powerpoint/2010/main" val="83202456"/>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sp>
        <p:nvSpPr>
          <p:cNvPr id="4" name="TextBox 3">
            <a:extLst>
              <a:ext uri="{FF2B5EF4-FFF2-40B4-BE49-F238E27FC236}">
                <a16:creationId xmlns:a16="http://schemas.microsoft.com/office/drawing/2014/main" id="{1959F684-4C47-384C-BFE0-D0C97FF1C8BC}"/>
              </a:ext>
            </a:extLst>
          </p:cNvPr>
          <p:cNvSpPr txBox="1"/>
          <p:nvPr/>
        </p:nvSpPr>
        <p:spPr>
          <a:xfrm>
            <a:off x="1797778" y="3118644"/>
            <a:ext cx="9597293" cy="707886"/>
          </a:xfrm>
          <a:prstGeom prst="rect">
            <a:avLst/>
          </a:prstGeom>
          <a:noFill/>
        </p:spPr>
        <p:txBody>
          <a:bodyPr wrap="square">
            <a:spAutoFit/>
          </a:bodyPr>
          <a:lstStyle/>
          <a:p>
            <a:pPr algn="ctr"/>
            <a:r>
              <a:rPr lang="en-US" sz="4000" b="1" i="1" dirty="0">
                <a:solidFill>
                  <a:schemeClr val="accent2">
                    <a:lumMod val="60000"/>
                    <a:lumOff val="40000"/>
                  </a:schemeClr>
                </a:solidFill>
              </a:rPr>
              <a:t>PPP Opportunity</a:t>
            </a:r>
            <a:endParaRPr lang="en-US" sz="4000" dirty="0"/>
          </a:p>
        </p:txBody>
      </p:sp>
    </p:spTree>
    <p:extLst>
      <p:ext uri="{BB962C8B-B14F-4D97-AF65-F5344CB8AC3E}">
        <p14:creationId xmlns:p14="http://schemas.microsoft.com/office/powerpoint/2010/main" val="3787202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1850</Words>
  <Application>Microsoft Office PowerPoint</Application>
  <PresentationFormat>Widescreen</PresentationFormat>
  <Paragraphs>378</Paragraphs>
  <Slides>25</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Arial Narrow</vt:lpstr>
      <vt:lpstr>Calibri</vt:lpstr>
      <vt:lpstr>Century Gothic</vt:lpstr>
      <vt:lpstr>Tahoma</vt:lpstr>
      <vt:lpstr>Times New Roman</vt:lpstr>
      <vt:lpstr>Wingdings</vt:lpstr>
      <vt:lpstr>Wingdings 3</vt:lpstr>
      <vt:lpstr>Ion</vt:lpstr>
      <vt:lpstr>1_Ion</vt:lpstr>
      <vt:lpstr>PowerPoint Presentation</vt:lpstr>
      <vt:lpstr>AGENDA</vt:lpstr>
      <vt:lpstr>Purpose of the Bidders Conference</vt:lpstr>
      <vt:lpstr>Rules of Engagement</vt:lpstr>
      <vt:lpstr>PowerPoint Presentation</vt:lpstr>
      <vt:lpstr>Overview of iSimangaliso Wetland Park</vt:lpstr>
      <vt:lpstr>Vision, Mission and Objectives</vt:lpstr>
      <vt:lpstr>Commercialisation Strategy Objectives of iSimangaliso</vt:lpstr>
      <vt:lpstr>PowerPoint Presentation</vt:lpstr>
      <vt:lpstr>PPP Opportunity</vt:lpstr>
      <vt:lpstr>Introduction</vt:lpstr>
      <vt:lpstr>Introduction</vt:lpstr>
      <vt:lpstr>Introduction</vt:lpstr>
      <vt:lpstr>Project Objectives</vt:lpstr>
      <vt:lpstr>PPP Opportunity </vt:lpstr>
      <vt:lpstr>PPP Opportunity </vt:lpstr>
      <vt:lpstr>PowerPoint Presentation</vt:lpstr>
      <vt:lpstr>Bidding Process</vt:lpstr>
      <vt:lpstr>RFP Document</vt:lpstr>
      <vt:lpstr>Bidding Time-Table</vt:lpstr>
      <vt:lpstr>Evaluation Criteria</vt:lpstr>
      <vt:lpstr>Bid Submission </vt:lpstr>
      <vt:lpstr>Procurement Process</vt:lpstr>
      <vt:lpstr>After Bid Closes – Tentative 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Basil</dc:creator>
  <cp:lastModifiedBy>Bheki Mabika</cp:lastModifiedBy>
  <cp:revision>131</cp:revision>
  <dcterms:created xsi:type="dcterms:W3CDTF">2020-10-28T15:33:15Z</dcterms:created>
  <dcterms:modified xsi:type="dcterms:W3CDTF">2025-05-08T10:38:22Z</dcterms:modified>
</cp:coreProperties>
</file>